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0.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70"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355E"/>
    <a:srgbClr val="318BBC"/>
    <a:srgbClr val="99999A"/>
    <a:srgbClr val="236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73"/>
    <p:restoredTop sz="95221"/>
  </p:normalViewPr>
  <p:slideViewPr>
    <p:cSldViewPr snapToGrid="0" snapToObjects="1">
      <p:cViewPr varScale="1">
        <p:scale>
          <a:sx n="89" d="100"/>
          <a:sy n="89" d="100"/>
        </p:scale>
        <p:origin x="19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065DF-93E2-3E42-9B77-1F6A465CB253}" type="datetimeFigureOut">
              <a:rPr lang="en-US" smtClean="0"/>
              <a:t>3/8/21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65C4D-A6D0-9E49-8989-3B90A73DB942}" type="slidenum">
              <a:rPr lang="en-US" smtClean="0"/>
              <a:t>‹#›</a:t>
            </a:fld>
            <a:endParaRPr lang="en-US"/>
          </a:p>
        </p:txBody>
      </p:sp>
    </p:spTree>
    <p:extLst>
      <p:ext uri="{BB962C8B-B14F-4D97-AF65-F5344CB8AC3E}">
        <p14:creationId xmlns:p14="http://schemas.microsoft.com/office/powerpoint/2010/main" val="4032048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365C4D-A6D0-9E49-8989-3B90A73DB942}" type="slidenum">
              <a:rPr lang="en-US" smtClean="0"/>
              <a:t>4</a:t>
            </a:fld>
            <a:endParaRPr lang="en-US"/>
          </a:p>
        </p:txBody>
      </p:sp>
    </p:spTree>
    <p:extLst>
      <p:ext uri="{BB962C8B-B14F-4D97-AF65-F5344CB8AC3E}">
        <p14:creationId xmlns:p14="http://schemas.microsoft.com/office/powerpoint/2010/main" val="7345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365C4D-A6D0-9E49-8989-3B90A73DB942}" type="slidenum">
              <a:rPr lang="en-US" smtClean="0"/>
              <a:t>7</a:t>
            </a:fld>
            <a:endParaRPr lang="en-US"/>
          </a:p>
        </p:txBody>
      </p:sp>
    </p:spTree>
    <p:extLst>
      <p:ext uri="{BB962C8B-B14F-4D97-AF65-F5344CB8AC3E}">
        <p14:creationId xmlns:p14="http://schemas.microsoft.com/office/powerpoint/2010/main" val="3630330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365C4D-A6D0-9E49-8989-3B90A73DB942}" type="slidenum">
              <a:rPr lang="en-US" smtClean="0"/>
              <a:t>9</a:t>
            </a:fld>
            <a:endParaRPr lang="en-US"/>
          </a:p>
        </p:txBody>
      </p:sp>
    </p:spTree>
    <p:extLst>
      <p:ext uri="{BB962C8B-B14F-4D97-AF65-F5344CB8AC3E}">
        <p14:creationId xmlns:p14="http://schemas.microsoft.com/office/powerpoint/2010/main" val="3785798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365C4D-A6D0-9E49-8989-3B90A73DB942}" type="slidenum">
              <a:rPr lang="en-US" smtClean="0"/>
              <a:t>11</a:t>
            </a:fld>
            <a:endParaRPr lang="en-US"/>
          </a:p>
        </p:txBody>
      </p:sp>
    </p:spTree>
    <p:extLst>
      <p:ext uri="{BB962C8B-B14F-4D97-AF65-F5344CB8AC3E}">
        <p14:creationId xmlns:p14="http://schemas.microsoft.com/office/powerpoint/2010/main" val="1045736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365C4D-A6D0-9E49-8989-3B90A73DB942}" type="slidenum">
              <a:rPr lang="en-US" smtClean="0"/>
              <a:t>12</a:t>
            </a:fld>
            <a:endParaRPr lang="en-US"/>
          </a:p>
        </p:txBody>
      </p:sp>
    </p:spTree>
    <p:extLst>
      <p:ext uri="{BB962C8B-B14F-4D97-AF65-F5344CB8AC3E}">
        <p14:creationId xmlns:p14="http://schemas.microsoft.com/office/powerpoint/2010/main" val="4571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365C4D-A6D0-9E49-8989-3B90A73DB942}" type="slidenum">
              <a:rPr lang="en-US" smtClean="0"/>
              <a:t>14</a:t>
            </a:fld>
            <a:endParaRPr lang="en-US"/>
          </a:p>
        </p:txBody>
      </p:sp>
    </p:spTree>
    <p:extLst>
      <p:ext uri="{BB962C8B-B14F-4D97-AF65-F5344CB8AC3E}">
        <p14:creationId xmlns:p14="http://schemas.microsoft.com/office/powerpoint/2010/main" val="1388468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1E7B-62C9-5149-B88A-25FCFF20ED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FF220A-3282-4A46-AC59-32DA73CF47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2F2E2D-C8A0-9442-A4C6-B128400F9703}"/>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5" name="Footer Placeholder 4">
            <a:extLst>
              <a:ext uri="{FF2B5EF4-FFF2-40B4-BE49-F238E27FC236}">
                <a16:creationId xmlns:a16="http://schemas.microsoft.com/office/drawing/2014/main" id="{6A2EB5FB-4ED8-AA42-BB66-4847D1B7A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2D930-DD68-B44D-A4CA-0C9C56FCFF47}"/>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238313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976C-90C1-294C-9311-54E3D8FDD3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A4D6C1-B5E7-7544-8C65-D4D6D009B6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373AB-9E91-ED49-8772-B01E35AE9A4A}"/>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5" name="Footer Placeholder 4">
            <a:extLst>
              <a:ext uri="{FF2B5EF4-FFF2-40B4-BE49-F238E27FC236}">
                <a16:creationId xmlns:a16="http://schemas.microsoft.com/office/drawing/2014/main" id="{E596CC26-6B2E-654D-9DB8-3D44CA035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E7F21-865B-8F43-AF01-4FB07319FFC5}"/>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64957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A50D2A-65D7-9341-851A-4AFAF7722D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CFA9B3-B45F-D442-9BE7-FDB8D1D0C2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157E8-0725-5F4E-9DB7-1C419FF215D8}"/>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5" name="Footer Placeholder 4">
            <a:extLst>
              <a:ext uri="{FF2B5EF4-FFF2-40B4-BE49-F238E27FC236}">
                <a16:creationId xmlns:a16="http://schemas.microsoft.com/office/drawing/2014/main" id="{E9BAF6A8-0CC1-8042-AA14-CE7A3F86E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D3796-4EDE-3148-9A78-7784EE3B6E6F}"/>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437442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E2EB-BE43-564B-AF64-1CA4670E3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CDA32-D156-7440-BAAC-E7FE55D84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7F95E-E2E1-0A4F-BFB9-65EF0BE883C6}"/>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5" name="Footer Placeholder 4">
            <a:extLst>
              <a:ext uri="{FF2B5EF4-FFF2-40B4-BE49-F238E27FC236}">
                <a16:creationId xmlns:a16="http://schemas.microsoft.com/office/drawing/2014/main" id="{BB1B49EE-0F88-F44E-B05D-8000AAD3B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4D9D0-FCC1-174C-B38B-58F3BE0F8CC2}"/>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322322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0667-3234-E041-8838-F88EC46BCE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44EE72-62F4-8048-8712-84496E01F6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997740-64BE-CB48-96AF-BECCF9748E67}"/>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5" name="Footer Placeholder 4">
            <a:extLst>
              <a:ext uri="{FF2B5EF4-FFF2-40B4-BE49-F238E27FC236}">
                <a16:creationId xmlns:a16="http://schemas.microsoft.com/office/drawing/2014/main" id="{9E8FD738-D640-C142-A0C6-CDD911FE4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093FA-7C12-C643-97E4-3EFF51D34379}"/>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760733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1F62-6767-5A44-A6E3-9599F3B3B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CD617-195F-C64A-B163-AD1FC7FEF2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8E19E6-FF53-4E45-AD52-03DC9AFC28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C7A81D-0813-7B4D-B780-84B514AF147C}"/>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6" name="Footer Placeholder 5">
            <a:extLst>
              <a:ext uri="{FF2B5EF4-FFF2-40B4-BE49-F238E27FC236}">
                <a16:creationId xmlns:a16="http://schemas.microsoft.com/office/drawing/2014/main" id="{38AFDA8D-2B1F-7D45-AEB5-8E3F73A55F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C7CC7-E229-E140-8557-157D97B3C040}"/>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72875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F823-3D4F-FD4C-9882-71A8EC3104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6FA177-CAE6-C14E-AF78-A025049321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A44C39-2A1C-C640-A966-28D688C73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512C61-D318-5046-BF22-FAA344D8D7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8C6E3F-41C5-5148-AD96-F2F8C8ABD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58B50A-186E-0847-8497-C702471B3B48}"/>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8" name="Footer Placeholder 7">
            <a:extLst>
              <a:ext uri="{FF2B5EF4-FFF2-40B4-BE49-F238E27FC236}">
                <a16:creationId xmlns:a16="http://schemas.microsoft.com/office/drawing/2014/main" id="{C66DEDB5-FAA4-5E4F-838F-4EEB4F7C93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B99550-9F73-6147-B431-D25BE6F2005D}"/>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1014882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4E87-DFD8-AA41-B517-9F817C19F0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D7114-339B-7C46-83F1-F6771C3C78FF}"/>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4" name="Footer Placeholder 3">
            <a:extLst>
              <a:ext uri="{FF2B5EF4-FFF2-40B4-BE49-F238E27FC236}">
                <a16:creationId xmlns:a16="http://schemas.microsoft.com/office/drawing/2014/main" id="{5432009C-211B-B745-86BF-9726BAB4C2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06AF65-0DC3-6349-821E-CD91560990C7}"/>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79977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9CA308-906C-654E-A386-E99894DE0498}"/>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3" name="Footer Placeholder 2">
            <a:extLst>
              <a:ext uri="{FF2B5EF4-FFF2-40B4-BE49-F238E27FC236}">
                <a16:creationId xmlns:a16="http://schemas.microsoft.com/office/drawing/2014/main" id="{ABFDEFD3-1A9B-AC4A-8975-E3B053BA7E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120852-E138-584A-B059-92CC8E5D2BD2}"/>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158323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1AF4-C9F8-9443-BAA8-3B1761A23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3E7426-7B3F-B141-9DD9-633E916439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85FF20-ABCD-5F4C-8782-99EF564D7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4CC7D9-A973-294D-8DD7-35218D7E6FEE}"/>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6" name="Footer Placeholder 5">
            <a:extLst>
              <a:ext uri="{FF2B5EF4-FFF2-40B4-BE49-F238E27FC236}">
                <a16:creationId xmlns:a16="http://schemas.microsoft.com/office/drawing/2014/main" id="{43A342EB-B113-7349-85EC-43A908752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78B76-DF7F-4A47-85B7-B3DF6EB82474}"/>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1755094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4177-FB1E-8C46-9783-B19915EA1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5F3130-C593-8848-81F9-11E98BDE80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02259B-A69C-BE49-8999-A1ADDDDC0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66DB74-E996-8D40-8FE2-F0346B4C1B53}"/>
              </a:ext>
            </a:extLst>
          </p:cNvPr>
          <p:cNvSpPr>
            <a:spLocks noGrp="1"/>
          </p:cNvSpPr>
          <p:nvPr>
            <p:ph type="dt" sz="half" idx="10"/>
          </p:nvPr>
        </p:nvSpPr>
        <p:spPr/>
        <p:txBody>
          <a:bodyPr/>
          <a:lstStyle/>
          <a:p>
            <a:fld id="{A03D90E1-09ED-CF43-AD29-B4BBA56D5B27}" type="datetimeFigureOut">
              <a:rPr lang="en-US" smtClean="0"/>
              <a:t>3/8/21</a:t>
            </a:fld>
            <a:endParaRPr lang="en-US"/>
          </a:p>
        </p:txBody>
      </p:sp>
      <p:sp>
        <p:nvSpPr>
          <p:cNvPr id="6" name="Footer Placeholder 5">
            <a:extLst>
              <a:ext uri="{FF2B5EF4-FFF2-40B4-BE49-F238E27FC236}">
                <a16:creationId xmlns:a16="http://schemas.microsoft.com/office/drawing/2014/main" id="{16782EA4-D645-E74C-99F0-DBD238FD9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7F4D1-B333-1241-8A06-7D5CFE116F39}"/>
              </a:ext>
            </a:extLst>
          </p:cNvPr>
          <p:cNvSpPr>
            <a:spLocks noGrp="1"/>
          </p:cNvSpPr>
          <p:nvPr>
            <p:ph type="sldNum" sz="quarter" idx="12"/>
          </p:nvPr>
        </p:nvSpPr>
        <p:spPr/>
        <p:txBody>
          <a:bodyPr/>
          <a:lstStyle/>
          <a:p>
            <a:fld id="{0076B568-61B4-414F-B8C5-DA2065C9E2C8}" type="slidenum">
              <a:rPr lang="en-US" smtClean="0"/>
              <a:t>‹#›</a:t>
            </a:fld>
            <a:endParaRPr lang="en-US"/>
          </a:p>
        </p:txBody>
      </p:sp>
    </p:spTree>
    <p:extLst>
      <p:ext uri="{BB962C8B-B14F-4D97-AF65-F5344CB8AC3E}">
        <p14:creationId xmlns:p14="http://schemas.microsoft.com/office/powerpoint/2010/main" val="1807335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D5F29-DF1A-1842-804E-842337774D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7731461-B098-564B-AE99-E4F9015396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BC9EF-8418-C44E-A140-AF578CF9B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D90E1-09ED-CF43-AD29-B4BBA56D5B27}" type="datetimeFigureOut">
              <a:rPr lang="en-US" smtClean="0"/>
              <a:t>3/8/21</a:t>
            </a:fld>
            <a:endParaRPr lang="en-US"/>
          </a:p>
        </p:txBody>
      </p:sp>
      <p:sp>
        <p:nvSpPr>
          <p:cNvPr id="5" name="Footer Placeholder 4">
            <a:extLst>
              <a:ext uri="{FF2B5EF4-FFF2-40B4-BE49-F238E27FC236}">
                <a16:creationId xmlns:a16="http://schemas.microsoft.com/office/drawing/2014/main" id="{87BDCAA6-AA34-A64B-979E-EDF691189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EA07BA-825E-114E-B4D8-BFBF31A81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6B568-61B4-414F-B8C5-DA2065C9E2C8}" type="slidenum">
              <a:rPr lang="en-US" smtClean="0"/>
              <a:t>‹#›</a:t>
            </a:fld>
            <a:endParaRPr lang="en-US"/>
          </a:p>
        </p:txBody>
      </p:sp>
    </p:spTree>
    <p:extLst>
      <p:ext uri="{BB962C8B-B14F-4D97-AF65-F5344CB8AC3E}">
        <p14:creationId xmlns:p14="http://schemas.microsoft.com/office/powerpoint/2010/main" val="2290449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jZZ3qVHNo3c?feature=oembed"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3" name="Picture 2" descr="A picture containing text, road, outdoor, sky&#10;&#10;Description automatically generated">
            <a:extLst>
              <a:ext uri="{FF2B5EF4-FFF2-40B4-BE49-F238E27FC236}">
                <a16:creationId xmlns:a16="http://schemas.microsoft.com/office/drawing/2014/main" id="{D0D3C415-0874-2A46-A2C3-E4D30264F42C}"/>
              </a:ext>
            </a:extLst>
          </p:cNvPr>
          <p:cNvPicPr>
            <a:picLocks noChangeAspect="1"/>
          </p:cNvPicPr>
          <p:nvPr/>
        </p:nvPicPr>
        <p:blipFill>
          <a:blip r:embed="rId2"/>
          <a:stretch>
            <a:fillRect/>
          </a:stretch>
        </p:blipFill>
        <p:spPr>
          <a:xfrm>
            <a:off x="-1" y="0"/>
            <a:ext cx="12192000" cy="6858000"/>
          </a:xfrm>
          <a:prstGeom prst="rect">
            <a:avLst/>
          </a:prstGeom>
        </p:spPr>
      </p:pic>
      <p:sp>
        <p:nvSpPr>
          <p:cNvPr id="4" name="Rectangle 3">
            <a:extLst>
              <a:ext uri="{FF2B5EF4-FFF2-40B4-BE49-F238E27FC236}">
                <a16:creationId xmlns:a16="http://schemas.microsoft.com/office/drawing/2014/main" id="{0BBE6CED-8A23-7D4E-ACFD-24D8F2ADB119}"/>
              </a:ext>
            </a:extLst>
          </p:cNvPr>
          <p:cNvSpPr/>
          <p:nvPr/>
        </p:nvSpPr>
        <p:spPr>
          <a:xfrm>
            <a:off x="0" y="0"/>
            <a:ext cx="12192000" cy="6858000"/>
          </a:xfrm>
          <a:prstGeom prst="rect">
            <a:avLst/>
          </a:prstGeom>
          <a:gradFill>
            <a:gsLst>
              <a:gs pos="0">
                <a:srgbClr val="1F355E"/>
              </a:gs>
              <a:gs pos="48000">
                <a:srgbClr val="236092">
                  <a:alpha val="81000"/>
                </a:srgbClr>
              </a:gs>
              <a:gs pos="100000">
                <a:srgbClr val="318BBC">
                  <a:alpha val="86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96D93BE-D697-9748-93B4-C430BAFB91AA}"/>
              </a:ext>
            </a:extLst>
          </p:cNvPr>
          <p:cNvPicPr>
            <a:picLocks noChangeAspect="1"/>
          </p:cNvPicPr>
          <p:nvPr/>
        </p:nvPicPr>
        <p:blipFill>
          <a:blip r:embed="rId3"/>
          <a:stretch>
            <a:fillRect/>
          </a:stretch>
        </p:blipFill>
        <p:spPr>
          <a:xfrm>
            <a:off x="3727166" y="1402993"/>
            <a:ext cx="4737665" cy="1310754"/>
          </a:xfrm>
          <a:prstGeom prst="rect">
            <a:avLst/>
          </a:prstGeom>
        </p:spPr>
      </p:pic>
      <p:sp>
        <p:nvSpPr>
          <p:cNvPr id="7" name="Rectangle 6">
            <a:extLst>
              <a:ext uri="{FF2B5EF4-FFF2-40B4-BE49-F238E27FC236}">
                <a16:creationId xmlns:a16="http://schemas.microsoft.com/office/drawing/2014/main" id="{07A03EA4-A597-704E-A3AB-F5D6000CA412}"/>
              </a:ext>
            </a:extLst>
          </p:cNvPr>
          <p:cNvSpPr/>
          <p:nvPr/>
        </p:nvSpPr>
        <p:spPr>
          <a:xfrm>
            <a:off x="547685" y="3089603"/>
            <a:ext cx="11096626" cy="923330"/>
          </a:xfrm>
          <a:prstGeom prst="rect">
            <a:avLst/>
          </a:prstGeom>
        </p:spPr>
        <p:txBody>
          <a:bodyPr wrap="square">
            <a:spAutoFit/>
          </a:bodyPr>
          <a:lstStyle/>
          <a:p>
            <a:pPr algn="ctr"/>
            <a:r>
              <a:rPr lang="en-US" sz="5400" b="1" dirty="0">
                <a:solidFill>
                  <a:schemeClr val="bg1"/>
                </a:solidFill>
                <a:latin typeface="Raleway" panose="020B0503030101060003" pitchFamily="34" charset="77"/>
                <a:ea typeface="Calibri" panose="020F0502020204030204" pitchFamily="34" charset="0"/>
                <a:cs typeface="Times New Roman" panose="02020603050405020304" pitchFamily="18" charset="0"/>
              </a:rPr>
              <a:t>Believe</a:t>
            </a:r>
            <a:r>
              <a:rPr lang="en-US" sz="5400" dirty="0">
                <a:solidFill>
                  <a:schemeClr val="bg1"/>
                </a:solidFill>
                <a:latin typeface="Raleway" panose="020B0503030101060003" pitchFamily="34" charset="77"/>
                <a:ea typeface="Calibri" panose="020F0502020204030204" pitchFamily="34" charset="0"/>
                <a:cs typeface="Times New Roman" panose="02020603050405020304" pitchFamily="18" charset="0"/>
              </a:rPr>
              <a:t> in Hopkins County. </a:t>
            </a:r>
          </a:p>
        </p:txBody>
      </p:sp>
      <p:sp>
        <p:nvSpPr>
          <p:cNvPr id="8" name="Rectangle 7">
            <a:extLst>
              <a:ext uri="{FF2B5EF4-FFF2-40B4-BE49-F238E27FC236}">
                <a16:creationId xmlns:a16="http://schemas.microsoft.com/office/drawing/2014/main" id="{8278A73A-6F7D-D54A-8EDD-05C8D0352508}"/>
              </a:ext>
            </a:extLst>
          </p:cNvPr>
          <p:cNvSpPr/>
          <p:nvPr/>
        </p:nvSpPr>
        <p:spPr>
          <a:xfrm>
            <a:off x="547685" y="3998419"/>
            <a:ext cx="11096626" cy="923330"/>
          </a:xfrm>
          <a:prstGeom prst="rect">
            <a:avLst/>
          </a:prstGeom>
        </p:spPr>
        <p:txBody>
          <a:bodyPr wrap="square">
            <a:spAutoFit/>
          </a:bodyPr>
          <a:lstStyle/>
          <a:p>
            <a:pPr algn="ctr"/>
            <a:r>
              <a:rPr lang="en-US" sz="5400" b="1" dirty="0">
                <a:solidFill>
                  <a:schemeClr val="bg1"/>
                </a:solidFill>
                <a:latin typeface="Raleway" panose="020B0503030101060003" pitchFamily="34" charset="77"/>
                <a:ea typeface="Calibri" panose="020F0502020204030204" pitchFamily="34" charset="0"/>
                <a:cs typeface="Times New Roman" panose="02020603050405020304" pitchFamily="18" charset="0"/>
              </a:rPr>
              <a:t>Belong</a:t>
            </a:r>
            <a:r>
              <a:rPr lang="en-US" sz="5400" dirty="0">
                <a:solidFill>
                  <a:schemeClr val="bg1"/>
                </a:solidFill>
                <a:latin typeface="Raleway" panose="020B0503030101060003" pitchFamily="34" charset="77"/>
                <a:ea typeface="Calibri" panose="020F0502020204030204" pitchFamily="34" charset="0"/>
                <a:cs typeface="Times New Roman" panose="02020603050405020304" pitchFamily="18" charset="0"/>
              </a:rPr>
              <a:t> to the Chamber.</a:t>
            </a:r>
            <a:r>
              <a:rPr lang="en-US" sz="5400" dirty="0">
                <a:solidFill>
                  <a:schemeClr val="bg1"/>
                </a:solidFill>
                <a:latin typeface="Raleway" panose="020B0503030101060003" pitchFamily="34" charset="77"/>
              </a:rPr>
              <a:t> </a:t>
            </a:r>
          </a:p>
        </p:txBody>
      </p:sp>
    </p:spTree>
    <p:extLst>
      <p:ext uri="{BB962C8B-B14F-4D97-AF65-F5344CB8AC3E}">
        <p14:creationId xmlns:p14="http://schemas.microsoft.com/office/powerpoint/2010/main" val="3076855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5">
            <a:extLst>
              <a:ext uri="{FF2B5EF4-FFF2-40B4-BE49-F238E27FC236}">
                <a16:creationId xmlns:a16="http://schemas.microsoft.com/office/drawing/2014/main" id="{D3F4D97B-0993-7942-8F5D-1DA71BF0F888}"/>
              </a:ext>
            </a:extLst>
          </p:cNvPr>
          <p:cNvGrpSpPr/>
          <p:nvPr/>
        </p:nvGrpSpPr>
        <p:grpSpPr>
          <a:xfrm>
            <a:off x="4252377" y="1420934"/>
            <a:ext cx="5071222" cy="4518212"/>
            <a:chOff x="2869501" y="2121407"/>
            <a:chExt cx="5747385" cy="5120640"/>
          </a:xfrm>
        </p:grpSpPr>
        <p:sp>
          <p:nvSpPr>
            <p:cNvPr id="5" name="object 6">
              <a:extLst>
                <a:ext uri="{FF2B5EF4-FFF2-40B4-BE49-F238E27FC236}">
                  <a16:creationId xmlns:a16="http://schemas.microsoft.com/office/drawing/2014/main" id="{1F5ADDD1-7D12-1948-BEFE-2B03CA6B9707}"/>
                </a:ext>
              </a:extLst>
            </p:cNvPr>
            <p:cNvSpPr/>
            <p:nvPr/>
          </p:nvSpPr>
          <p:spPr>
            <a:xfrm>
              <a:off x="2874264" y="2395727"/>
              <a:ext cx="5742940" cy="4570730"/>
            </a:xfrm>
            <a:custGeom>
              <a:avLst/>
              <a:gdLst/>
              <a:ahLst/>
              <a:cxnLst/>
              <a:rect l="l" t="t" r="r" b="b"/>
              <a:pathLst>
                <a:path w="5742940" h="4570730">
                  <a:moveTo>
                    <a:pt x="1008875" y="4268724"/>
                  </a:moveTo>
                  <a:lnTo>
                    <a:pt x="0" y="4268724"/>
                  </a:lnTo>
                  <a:lnTo>
                    <a:pt x="0" y="4570476"/>
                  </a:lnTo>
                  <a:lnTo>
                    <a:pt x="1008875" y="4570476"/>
                  </a:lnTo>
                  <a:lnTo>
                    <a:pt x="1008875" y="4268724"/>
                  </a:lnTo>
                  <a:close/>
                </a:path>
                <a:path w="5742940" h="4570730">
                  <a:moveTo>
                    <a:pt x="1173467" y="3415284"/>
                  </a:moveTo>
                  <a:lnTo>
                    <a:pt x="0" y="3415284"/>
                  </a:lnTo>
                  <a:lnTo>
                    <a:pt x="0" y="3717036"/>
                  </a:lnTo>
                  <a:lnTo>
                    <a:pt x="1173467" y="3717036"/>
                  </a:lnTo>
                  <a:lnTo>
                    <a:pt x="1173467" y="3415284"/>
                  </a:lnTo>
                  <a:close/>
                </a:path>
                <a:path w="5742940" h="4570730">
                  <a:moveTo>
                    <a:pt x="3241548" y="2561844"/>
                  </a:moveTo>
                  <a:lnTo>
                    <a:pt x="0" y="2561844"/>
                  </a:lnTo>
                  <a:lnTo>
                    <a:pt x="0" y="2863596"/>
                  </a:lnTo>
                  <a:lnTo>
                    <a:pt x="3241548" y="2863596"/>
                  </a:lnTo>
                  <a:lnTo>
                    <a:pt x="3241548" y="2561844"/>
                  </a:lnTo>
                  <a:close/>
                </a:path>
                <a:path w="5742940" h="4570730">
                  <a:moveTo>
                    <a:pt x="3307067" y="1708404"/>
                  </a:moveTo>
                  <a:lnTo>
                    <a:pt x="0" y="1708404"/>
                  </a:lnTo>
                  <a:lnTo>
                    <a:pt x="0" y="2010156"/>
                  </a:lnTo>
                  <a:lnTo>
                    <a:pt x="3307067" y="2010156"/>
                  </a:lnTo>
                  <a:lnTo>
                    <a:pt x="3307067" y="1708404"/>
                  </a:lnTo>
                  <a:close/>
                </a:path>
                <a:path w="5742940" h="4570730">
                  <a:moveTo>
                    <a:pt x="3425952" y="853452"/>
                  </a:moveTo>
                  <a:lnTo>
                    <a:pt x="0" y="853452"/>
                  </a:lnTo>
                  <a:lnTo>
                    <a:pt x="0" y="1156716"/>
                  </a:lnTo>
                  <a:lnTo>
                    <a:pt x="3425952" y="1156716"/>
                  </a:lnTo>
                  <a:lnTo>
                    <a:pt x="3425952" y="853452"/>
                  </a:lnTo>
                  <a:close/>
                </a:path>
                <a:path w="5742940" h="4570730">
                  <a:moveTo>
                    <a:pt x="5742432" y="0"/>
                  </a:moveTo>
                  <a:lnTo>
                    <a:pt x="0" y="0"/>
                  </a:lnTo>
                  <a:lnTo>
                    <a:pt x="0" y="303276"/>
                  </a:lnTo>
                  <a:lnTo>
                    <a:pt x="5742432" y="303276"/>
                  </a:lnTo>
                  <a:lnTo>
                    <a:pt x="5742432" y="0"/>
                  </a:lnTo>
                  <a:close/>
                </a:path>
              </a:pathLst>
            </a:custGeom>
            <a:solidFill>
              <a:srgbClr val="318BBC"/>
            </a:solidFill>
          </p:spPr>
          <p:txBody>
            <a:bodyPr wrap="square" lIns="0" tIns="0" rIns="0" bIns="0" rtlCol="0"/>
            <a:lstStyle/>
            <a:p>
              <a:endParaRPr sz="1588"/>
            </a:p>
          </p:txBody>
        </p:sp>
        <p:sp>
          <p:nvSpPr>
            <p:cNvPr id="6" name="object 7">
              <a:extLst>
                <a:ext uri="{FF2B5EF4-FFF2-40B4-BE49-F238E27FC236}">
                  <a16:creationId xmlns:a16="http://schemas.microsoft.com/office/drawing/2014/main" id="{E368C533-92F7-6841-AAFC-67CF97222CE6}"/>
                </a:ext>
              </a:extLst>
            </p:cNvPr>
            <p:cNvSpPr/>
            <p:nvPr/>
          </p:nvSpPr>
          <p:spPr>
            <a:xfrm>
              <a:off x="2874264" y="2121407"/>
              <a:ext cx="0" cy="5120640"/>
            </a:xfrm>
            <a:custGeom>
              <a:avLst/>
              <a:gdLst/>
              <a:ahLst/>
              <a:cxnLst/>
              <a:rect l="l" t="t" r="r" b="b"/>
              <a:pathLst>
                <a:path h="5120640">
                  <a:moveTo>
                    <a:pt x="0" y="5120640"/>
                  </a:moveTo>
                  <a:lnTo>
                    <a:pt x="0" y="0"/>
                  </a:lnTo>
                </a:path>
              </a:pathLst>
            </a:custGeom>
            <a:ln w="9525">
              <a:solidFill>
                <a:srgbClr val="D9D9D9"/>
              </a:solidFill>
            </a:ln>
          </p:spPr>
          <p:txBody>
            <a:bodyPr wrap="square" lIns="0" tIns="0" rIns="0" bIns="0" rtlCol="0"/>
            <a:lstStyle/>
            <a:p>
              <a:endParaRPr sz="1588"/>
            </a:p>
          </p:txBody>
        </p:sp>
      </p:grpSp>
      <p:sp>
        <p:nvSpPr>
          <p:cNvPr id="7" name="object 8">
            <a:extLst>
              <a:ext uri="{FF2B5EF4-FFF2-40B4-BE49-F238E27FC236}">
                <a16:creationId xmlns:a16="http://schemas.microsoft.com/office/drawing/2014/main" id="{23FE076F-239A-764F-948F-6A9B05376B49}"/>
              </a:ext>
            </a:extLst>
          </p:cNvPr>
          <p:cNvSpPr txBox="1"/>
          <p:nvPr/>
        </p:nvSpPr>
        <p:spPr>
          <a:xfrm>
            <a:off x="5228587" y="5482767"/>
            <a:ext cx="588869" cy="165204"/>
          </a:xfrm>
          <a:prstGeom prst="rect">
            <a:avLst/>
          </a:prstGeom>
        </p:spPr>
        <p:txBody>
          <a:bodyPr vert="horz" wrap="square" lIns="0" tIns="11206" rIns="0" bIns="0" rtlCol="0">
            <a:spAutoFit/>
          </a:bodyPr>
          <a:lstStyle/>
          <a:p>
            <a:pPr marL="11206">
              <a:spcBef>
                <a:spcPts val="88"/>
              </a:spcBef>
            </a:pPr>
            <a:r>
              <a:rPr sz="1000" b="1" spc="-44" dirty="0">
                <a:solidFill>
                  <a:srgbClr val="1F355E"/>
                </a:solidFill>
                <a:latin typeface="Helvetica" pitchFamily="2" charset="0"/>
                <a:cs typeface="Arial"/>
              </a:rPr>
              <a:t>$7,334,615</a:t>
            </a:r>
            <a:endParaRPr sz="1000" b="1">
              <a:solidFill>
                <a:srgbClr val="1F355E"/>
              </a:solidFill>
              <a:latin typeface="Helvetica" pitchFamily="2" charset="0"/>
              <a:cs typeface="Arial"/>
            </a:endParaRPr>
          </a:p>
        </p:txBody>
      </p:sp>
      <p:sp>
        <p:nvSpPr>
          <p:cNvPr id="8" name="object 9">
            <a:extLst>
              <a:ext uri="{FF2B5EF4-FFF2-40B4-BE49-F238E27FC236}">
                <a16:creationId xmlns:a16="http://schemas.microsoft.com/office/drawing/2014/main" id="{3F915EB1-AE19-A647-BBD7-2365AEAB57D9}"/>
              </a:ext>
            </a:extLst>
          </p:cNvPr>
          <p:cNvSpPr txBox="1"/>
          <p:nvPr/>
        </p:nvSpPr>
        <p:spPr>
          <a:xfrm>
            <a:off x="5373579" y="4729603"/>
            <a:ext cx="588869" cy="165204"/>
          </a:xfrm>
          <a:prstGeom prst="rect">
            <a:avLst/>
          </a:prstGeom>
        </p:spPr>
        <p:txBody>
          <a:bodyPr vert="horz" wrap="square" lIns="0" tIns="11206" rIns="0" bIns="0" rtlCol="0">
            <a:spAutoFit/>
          </a:bodyPr>
          <a:lstStyle/>
          <a:p>
            <a:pPr marL="11206">
              <a:spcBef>
                <a:spcPts val="88"/>
              </a:spcBef>
            </a:pPr>
            <a:r>
              <a:rPr sz="1000" b="1" spc="-44" dirty="0">
                <a:solidFill>
                  <a:srgbClr val="1F355E"/>
                </a:solidFill>
                <a:latin typeface="Helvetica" pitchFamily="2" charset="0"/>
                <a:cs typeface="Arial"/>
              </a:rPr>
              <a:t>$8,528,394</a:t>
            </a:r>
            <a:endParaRPr sz="1000" b="1">
              <a:solidFill>
                <a:srgbClr val="1F355E"/>
              </a:solidFill>
              <a:latin typeface="Helvetica" pitchFamily="2" charset="0"/>
              <a:cs typeface="Arial"/>
            </a:endParaRPr>
          </a:p>
        </p:txBody>
      </p:sp>
      <p:sp>
        <p:nvSpPr>
          <p:cNvPr id="9" name="object 10">
            <a:extLst>
              <a:ext uri="{FF2B5EF4-FFF2-40B4-BE49-F238E27FC236}">
                <a16:creationId xmlns:a16="http://schemas.microsoft.com/office/drawing/2014/main" id="{A1221875-CA8F-A44C-ABAD-0C7A0CC7785B}"/>
              </a:ext>
            </a:extLst>
          </p:cNvPr>
          <p:cNvSpPr txBox="1"/>
          <p:nvPr/>
        </p:nvSpPr>
        <p:spPr>
          <a:xfrm>
            <a:off x="7198716" y="3976439"/>
            <a:ext cx="650501" cy="165204"/>
          </a:xfrm>
          <a:prstGeom prst="rect">
            <a:avLst/>
          </a:prstGeom>
        </p:spPr>
        <p:txBody>
          <a:bodyPr vert="horz" wrap="square" lIns="0" tIns="11206" rIns="0" bIns="0" rtlCol="0">
            <a:spAutoFit/>
          </a:bodyPr>
          <a:lstStyle/>
          <a:p>
            <a:pPr marL="11206">
              <a:spcBef>
                <a:spcPts val="88"/>
              </a:spcBef>
            </a:pPr>
            <a:r>
              <a:rPr sz="1000" b="1" spc="-44" dirty="0">
                <a:solidFill>
                  <a:srgbClr val="1F355E"/>
                </a:solidFill>
                <a:latin typeface="Helvetica" pitchFamily="2" charset="0"/>
                <a:cs typeface="Arial"/>
              </a:rPr>
              <a:t>$23,</a:t>
            </a:r>
            <a:r>
              <a:rPr sz="1000" b="1" spc="-49" dirty="0">
                <a:solidFill>
                  <a:srgbClr val="1F355E"/>
                </a:solidFill>
                <a:latin typeface="Helvetica" pitchFamily="2" charset="0"/>
                <a:cs typeface="Arial"/>
              </a:rPr>
              <a:t>55</a:t>
            </a:r>
            <a:r>
              <a:rPr sz="1000" b="1" spc="-57" dirty="0">
                <a:solidFill>
                  <a:srgbClr val="1F355E"/>
                </a:solidFill>
                <a:latin typeface="Helvetica" pitchFamily="2" charset="0"/>
                <a:cs typeface="Arial"/>
              </a:rPr>
              <a:t>4</a:t>
            </a:r>
            <a:r>
              <a:rPr sz="1000" b="1" spc="-31" dirty="0">
                <a:solidFill>
                  <a:srgbClr val="1F355E"/>
                </a:solidFill>
                <a:latin typeface="Helvetica" pitchFamily="2" charset="0"/>
                <a:cs typeface="Arial"/>
              </a:rPr>
              <a:t>,</a:t>
            </a:r>
            <a:r>
              <a:rPr sz="1000" b="1" spc="-49" dirty="0">
                <a:solidFill>
                  <a:srgbClr val="1F355E"/>
                </a:solidFill>
                <a:latin typeface="Helvetica" pitchFamily="2" charset="0"/>
                <a:cs typeface="Arial"/>
              </a:rPr>
              <a:t>6</a:t>
            </a:r>
            <a:r>
              <a:rPr sz="1000" b="1" spc="-57" dirty="0">
                <a:solidFill>
                  <a:srgbClr val="1F355E"/>
                </a:solidFill>
                <a:latin typeface="Helvetica" pitchFamily="2" charset="0"/>
                <a:cs typeface="Arial"/>
              </a:rPr>
              <a:t>4</a:t>
            </a:r>
            <a:r>
              <a:rPr sz="1000" b="1" spc="-49" dirty="0">
                <a:solidFill>
                  <a:srgbClr val="1F355E"/>
                </a:solidFill>
                <a:latin typeface="Helvetica" pitchFamily="2" charset="0"/>
                <a:cs typeface="Arial"/>
              </a:rPr>
              <a:t>7</a:t>
            </a:r>
            <a:endParaRPr sz="1000" b="1">
              <a:solidFill>
                <a:srgbClr val="1F355E"/>
              </a:solidFill>
              <a:latin typeface="Helvetica" pitchFamily="2" charset="0"/>
              <a:cs typeface="Arial"/>
            </a:endParaRPr>
          </a:p>
        </p:txBody>
      </p:sp>
      <p:sp>
        <p:nvSpPr>
          <p:cNvPr id="10" name="object 11">
            <a:extLst>
              <a:ext uri="{FF2B5EF4-FFF2-40B4-BE49-F238E27FC236}">
                <a16:creationId xmlns:a16="http://schemas.microsoft.com/office/drawing/2014/main" id="{F25F4A47-1672-2A4F-B0F7-B90BF35D6AE5}"/>
              </a:ext>
            </a:extLst>
          </p:cNvPr>
          <p:cNvSpPr txBox="1"/>
          <p:nvPr/>
        </p:nvSpPr>
        <p:spPr>
          <a:xfrm>
            <a:off x="7257108" y="3223274"/>
            <a:ext cx="650501" cy="165769"/>
          </a:xfrm>
          <a:prstGeom prst="rect">
            <a:avLst/>
          </a:prstGeom>
        </p:spPr>
        <p:txBody>
          <a:bodyPr vert="horz" wrap="square" lIns="0" tIns="11766" rIns="0" bIns="0" rtlCol="0">
            <a:spAutoFit/>
          </a:bodyPr>
          <a:lstStyle/>
          <a:p>
            <a:pPr marL="11206">
              <a:spcBef>
                <a:spcPts val="93"/>
              </a:spcBef>
            </a:pPr>
            <a:r>
              <a:rPr sz="1000" b="1" spc="-44" dirty="0">
                <a:solidFill>
                  <a:srgbClr val="1F355E"/>
                </a:solidFill>
                <a:latin typeface="Helvetica" pitchFamily="2" charset="0"/>
                <a:cs typeface="Arial"/>
              </a:rPr>
              <a:t>$24,</a:t>
            </a:r>
            <a:r>
              <a:rPr sz="1000" b="1" spc="-49" dirty="0">
                <a:solidFill>
                  <a:srgbClr val="1F355E"/>
                </a:solidFill>
                <a:latin typeface="Helvetica" pitchFamily="2" charset="0"/>
                <a:cs typeface="Arial"/>
              </a:rPr>
              <a:t>03</a:t>
            </a:r>
            <a:r>
              <a:rPr sz="1000" b="1" spc="-57" dirty="0">
                <a:solidFill>
                  <a:srgbClr val="1F355E"/>
                </a:solidFill>
                <a:latin typeface="Helvetica" pitchFamily="2" charset="0"/>
                <a:cs typeface="Arial"/>
              </a:rPr>
              <a:t>5</a:t>
            </a:r>
            <a:r>
              <a:rPr sz="1000" b="1" spc="-31" dirty="0">
                <a:solidFill>
                  <a:srgbClr val="1F355E"/>
                </a:solidFill>
                <a:latin typeface="Helvetica" pitchFamily="2" charset="0"/>
                <a:cs typeface="Arial"/>
              </a:rPr>
              <a:t>,</a:t>
            </a:r>
            <a:r>
              <a:rPr sz="1000" b="1" spc="-49" dirty="0">
                <a:solidFill>
                  <a:srgbClr val="1F355E"/>
                </a:solidFill>
                <a:latin typeface="Helvetica" pitchFamily="2" charset="0"/>
                <a:cs typeface="Arial"/>
              </a:rPr>
              <a:t>0</a:t>
            </a:r>
            <a:r>
              <a:rPr sz="1000" b="1" spc="-57" dirty="0">
                <a:solidFill>
                  <a:srgbClr val="1F355E"/>
                </a:solidFill>
                <a:latin typeface="Helvetica" pitchFamily="2" charset="0"/>
                <a:cs typeface="Arial"/>
              </a:rPr>
              <a:t>0</a:t>
            </a:r>
            <a:r>
              <a:rPr sz="1000" b="1" spc="-49" dirty="0">
                <a:solidFill>
                  <a:srgbClr val="1F355E"/>
                </a:solidFill>
                <a:latin typeface="Helvetica" pitchFamily="2" charset="0"/>
                <a:cs typeface="Arial"/>
              </a:rPr>
              <a:t>8</a:t>
            </a:r>
            <a:endParaRPr sz="1000" b="1">
              <a:solidFill>
                <a:srgbClr val="1F355E"/>
              </a:solidFill>
              <a:latin typeface="Helvetica" pitchFamily="2" charset="0"/>
              <a:cs typeface="Arial"/>
            </a:endParaRPr>
          </a:p>
        </p:txBody>
      </p:sp>
      <p:sp>
        <p:nvSpPr>
          <p:cNvPr id="11" name="object 12">
            <a:extLst>
              <a:ext uri="{FF2B5EF4-FFF2-40B4-BE49-F238E27FC236}">
                <a16:creationId xmlns:a16="http://schemas.microsoft.com/office/drawing/2014/main" id="{444976C3-8B1F-C544-8BB7-48A5D1629E57}"/>
              </a:ext>
            </a:extLst>
          </p:cNvPr>
          <p:cNvSpPr txBox="1"/>
          <p:nvPr/>
        </p:nvSpPr>
        <p:spPr>
          <a:xfrm>
            <a:off x="7361027" y="2470110"/>
            <a:ext cx="650501" cy="165769"/>
          </a:xfrm>
          <a:prstGeom prst="rect">
            <a:avLst/>
          </a:prstGeom>
        </p:spPr>
        <p:txBody>
          <a:bodyPr vert="horz" wrap="square" lIns="0" tIns="11766" rIns="0" bIns="0" rtlCol="0">
            <a:spAutoFit/>
          </a:bodyPr>
          <a:lstStyle/>
          <a:p>
            <a:pPr marL="11206">
              <a:spcBef>
                <a:spcPts val="93"/>
              </a:spcBef>
            </a:pPr>
            <a:r>
              <a:rPr sz="1000" b="1" spc="-44" dirty="0">
                <a:solidFill>
                  <a:srgbClr val="1F355E"/>
                </a:solidFill>
                <a:latin typeface="Helvetica" pitchFamily="2" charset="0"/>
                <a:cs typeface="Arial"/>
              </a:rPr>
              <a:t>$24,</a:t>
            </a:r>
            <a:r>
              <a:rPr sz="1000" b="1" spc="-49" dirty="0">
                <a:solidFill>
                  <a:srgbClr val="1F355E"/>
                </a:solidFill>
                <a:latin typeface="Helvetica" pitchFamily="2" charset="0"/>
                <a:cs typeface="Arial"/>
              </a:rPr>
              <a:t>89</a:t>
            </a:r>
            <a:r>
              <a:rPr sz="1000" b="1" spc="-57" dirty="0">
                <a:solidFill>
                  <a:srgbClr val="1F355E"/>
                </a:solidFill>
                <a:latin typeface="Helvetica" pitchFamily="2" charset="0"/>
                <a:cs typeface="Arial"/>
              </a:rPr>
              <a:t>0</a:t>
            </a:r>
            <a:r>
              <a:rPr sz="1000" b="1" spc="-31" dirty="0">
                <a:solidFill>
                  <a:srgbClr val="1F355E"/>
                </a:solidFill>
                <a:latin typeface="Helvetica" pitchFamily="2" charset="0"/>
                <a:cs typeface="Arial"/>
              </a:rPr>
              <a:t>,</a:t>
            </a:r>
            <a:r>
              <a:rPr sz="1000" b="1" spc="-49" dirty="0">
                <a:solidFill>
                  <a:srgbClr val="1F355E"/>
                </a:solidFill>
                <a:latin typeface="Helvetica" pitchFamily="2" charset="0"/>
                <a:cs typeface="Arial"/>
              </a:rPr>
              <a:t>8</a:t>
            </a:r>
            <a:r>
              <a:rPr sz="1000" b="1" spc="-57" dirty="0">
                <a:solidFill>
                  <a:srgbClr val="1F355E"/>
                </a:solidFill>
                <a:latin typeface="Helvetica" pitchFamily="2" charset="0"/>
                <a:cs typeface="Arial"/>
              </a:rPr>
              <a:t>1</a:t>
            </a:r>
            <a:r>
              <a:rPr sz="1000" b="1" spc="-49" dirty="0">
                <a:solidFill>
                  <a:srgbClr val="1F355E"/>
                </a:solidFill>
                <a:latin typeface="Helvetica" pitchFamily="2" charset="0"/>
                <a:cs typeface="Arial"/>
              </a:rPr>
              <a:t>4</a:t>
            </a:r>
            <a:endParaRPr sz="1000" b="1">
              <a:solidFill>
                <a:srgbClr val="1F355E"/>
              </a:solidFill>
              <a:latin typeface="Helvetica" pitchFamily="2" charset="0"/>
              <a:cs typeface="Arial"/>
            </a:endParaRPr>
          </a:p>
        </p:txBody>
      </p:sp>
      <p:sp>
        <p:nvSpPr>
          <p:cNvPr id="12" name="object 13">
            <a:extLst>
              <a:ext uri="{FF2B5EF4-FFF2-40B4-BE49-F238E27FC236}">
                <a16:creationId xmlns:a16="http://schemas.microsoft.com/office/drawing/2014/main" id="{C8760235-8EA3-CE44-9DF3-CF645F96689C}"/>
              </a:ext>
            </a:extLst>
          </p:cNvPr>
          <p:cNvSpPr txBox="1"/>
          <p:nvPr/>
        </p:nvSpPr>
        <p:spPr>
          <a:xfrm>
            <a:off x="9397894" y="1717124"/>
            <a:ext cx="650501" cy="165769"/>
          </a:xfrm>
          <a:prstGeom prst="rect">
            <a:avLst/>
          </a:prstGeom>
        </p:spPr>
        <p:txBody>
          <a:bodyPr vert="horz" wrap="square" lIns="0" tIns="11766" rIns="0" bIns="0" rtlCol="0">
            <a:spAutoFit/>
          </a:bodyPr>
          <a:lstStyle/>
          <a:p>
            <a:pPr marL="11206">
              <a:spcBef>
                <a:spcPts val="93"/>
              </a:spcBef>
            </a:pPr>
            <a:r>
              <a:rPr sz="1000" b="1" spc="-44" dirty="0">
                <a:solidFill>
                  <a:srgbClr val="1F355E"/>
                </a:solidFill>
                <a:latin typeface="Helvetica" pitchFamily="2" charset="0"/>
                <a:cs typeface="Arial"/>
              </a:rPr>
              <a:t>$41,</a:t>
            </a:r>
            <a:r>
              <a:rPr sz="1000" b="1" spc="-49" dirty="0">
                <a:solidFill>
                  <a:srgbClr val="1F355E"/>
                </a:solidFill>
                <a:latin typeface="Helvetica" pitchFamily="2" charset="0"/>
                <a:cs typeface="Arial"/>
              </a:rPr>
              <a:t>71</a:t>
            </a:r>
            <a:r>
              <a:rPr sz="1000" b="1" spc="-57" dirty="0">
                <a:solidFill>
                  <a:srgbClr val="1F355E"/>
                </a:solidFill>
                <a:latin typeface="Helvetica" pitchFamily="2" charset="0"/>
                <a:cs typeface="Arial"/>
              </a:rPr>
              <a:t>9</a:t>
            </a:r>
            <a:r>
              <a:rPr sz="1000" b="1" spc="-31" dirty="0">
                <a:solidFill>
                  <a:srgbClr val="1F355E"/>
                </a:solidFill>
                <a:latin typeface="Helvetica" pitchFamily="2" charset="0"/>
                <a:cs typeface="Arial"/>
              </a:rPr>
              <a:t>,</a:t>
            </a:r>
            <a:r>
              <a:rPr sz="1000" b="1" spc="-49" dirty="0">
                <a:solidFill>
                  <a:srgbClr val="1F355E"/>
                </a:solidFill>
                <a:latin typeface="Helvetica" pitchFamily="2" charset="0"/>
                <a:cs typeface="Arial"/>
              </a:rPr>
              <a:t>7</a:t>
            </a:r>
            <a:r>
              <a:rPr sz="1000" b="1" spc="-57" dirty="0">
                <a:solidFill>
                  <a:srgbClr val="1F355E"/>
                </a:solidFill>
                <a:latin typeface="Helvetica" pitchFamily="2" charset="0"/>
                <a:cs typeface="Arial"/>
              </a:rPr>
              <a:t>7</a:t>
            </a:r>
            <a:r>
              <a:rPr sz="1000" b="1" spc="-49" dirty="0">
                <a:solidFill>
                  <a:srgbClr val="1F355E"/>
                </a:solidFill>
                <a:latin typeface="Helvetica" pitchFamily="2" charset="0"/>
                <a:cs typeface="Arial"/>
              </a:rPr>
              <a:t>9</a:t>
            </a:r>
            <a:endParaRPr sz="1000" b="1" dirty="0">
              <a:solidFill>
                <a:srgbClr val="1F355E"/>
              </a:solidFill>
              <a:latin typeface="Helvetica" pitchFamily="2" charset="0"/>
              <a:cs typeface="Arial"/>
            </a:endParaRPr>
          </a:p>
        </p:txBody>
      </p:sp>
      <p:sp>
        <p:nvSpPr>
          <p:cNvPr id="13" name="object 14">
            <a:extLst>
              <a:ext uri="{FF2B5EF4-FFF2-40B4-BE49-F238E27FC236}">
                <a16:creationId xmlns:a16="http://schemas.microsoft.com/office/drawing/2014/main" id="{407010BE-DDB5-E64D-B8F6-997F78043035}"/>
              </a:ext>
            </a:extLst>
          </p:cNvPr>
          <p:cNvSpPr txBox="1"/>
          <p:nvPr/>
        </p:nvSpPr>
        <p:spPr>
          <a:xfrm>
            <a:off x="2424839" y="5475959"/>
            <a:ext cx="1728395" cy="165204"/>
          </a:xfrm>
          <a:prstGeom prst="rect">
            <a:avLst/>
          </a:prstGeom>
        </p:spPr>
        <p:txBody>
          <a:bodyPr vert="horz" wrap="square" lIns="0" tIns="11206" rIns="0" bIns="0" rtlCol="0">
            <a:spAutoFit/>
          </a:bodyPr>
          <a:lstStyle/>
          <a:p>
            <a:pPr marL="11206" algn="r">
              <a:spcBef>
                <a:spcPts val="88"/>
              </a:spcBef>
            </a:pPr>
            <a:r>
              <a:rPr sz="1000" spc="-44" dirty="0">
                <a:solidFill>
                  <a:srgbClr val="585858"/>
                </a:solidFill>
                <a:latin typeface="Helvetica" pitchFamily="2" charset="0"/>
                <a:cs typeface="Arial"/>
              </a:rPr>
              <a:t>Electronics </a:t>
            </a:r>
            <a:r>
              <a:rPr sz="1000" spc="13" dirty="0">
                <a:solidFill>
                  <a:srgbClr val="585858"/>
                </a:solidFill>
                <a:latin typeface="Helvetica" pitchFamily="2" charset="0"/>
                <a:cs typeface="Arial"/>
              </a:rPr>
              <a:t>&amp; </a:t>
            </a:r>
            <a:r>
              <a:rPr sz="1000" spc="-44" dirty="0">
                <a:solidFill>
                  <a:srgbClr val="585858"/>
                </a:solidFill>
                <a:latin typeface="Helvetica" pitchFamily="2" charset="0"/>
                <a:cs typeface="Arial"/>
              </a:rPr>
              <a:t>Appliance</a:t>
            </a:r>
            <a:r>
              <a:rPr sz="1000" spc="-176" dirty="0">
                <a:solidFill>
                  <a:srgbClr val="585858"/>
                </a:solidFill>
                <a:latin typeface="Helvetica" pitchFamily="2" charset="0"/>
                <a:cs typeface="Arial"/>
              </a:rPr>
              <a:t> </a:t>
            </a:r>
            <a:r>
              <a:rPr sz="1000" spc="-57" dirty="0">
                <a:solidFill>
                  <a:srgbClr val="585858"/>
                </a:solidFill>
                <a:latin typeface="Helvetica" pitchFamily="2" charset="0"/>
                <a:cs typeface="Arial"/>
              </a:rPr>
              <a:t>Stores</a:t>
            </a:r>
            <a:endParaRPr sz="1000">
              <a:latin typeface="Helvetica" pitchFamily="2" charset="0"/>
              <a:cs typeface="Arial"/>
            </a:endParaRPr>
          </a:p>
        </p:txBody>
      </p:sp>
      <p:sp>
        <p:nvSpPr>
          <p:cNvPr id="14" name="object 15">
            <a:extLst>
              <a:ext uri="{FF2B5EF4-FFF2-40B4-BE49-F238E27FC236}">
                <a16:creationId xmlns:a16="http://schemas.microsoft.com/office/drawing/2014/main" id="{7CE728BE-3A3E-4547-9B0A-2EC8153A48A0}"/>
              </a:ext>
            </a:extLst>
          </p:cNvPr>
          <p:cNvSpPr txBox="1"/>
          <p:nvPr/>
        </p:nvSpPr>
        <p:spPr>
          <a:xfrm>
            <a:off x="2525738" y="4647577"/>
            <a:ext cx="1628448" cy="319137"/>
          </a:xfrm>
          <a:prstGeom prst="rect">
            <a:avLst/>
          </a:prstGeom>
        </p:spPr>
        <p:txBody>
          <a:bodyPr vert="horz" wrap="square" lIns="0" tIns="8965" rIns="0" bIns="0" rtlCol="0">
            <a:spAutoFit/>
          </a:bodyPr>
          <a:lstStyle/>
          <a:p>
            <a:pPr marL="765962" marR="4483" indent="-755317" algn="r">
              <a:lnSpc>
                <a:spcPct val="101699"/>
              </a:lnSpc>
              <a:spcBef>
                <a:spcPts val="71"/>
              </a:spcBef>
            </a:pPr>
            <a:r>
              <a:rPr sz="1000" spc="-40" dirty="0">
                <a:solidFill>
                  <a:srgbClr val="585858"/>
                </a:solidFill>
                <a:latin typeface="Helvetica" pitchFamily="2" charset="0"/>
                <a:cs typeface="Arial"/>
              </a:rPr>
              <a:t>Sporting </a:t>
            </a:r>
            <a:r>
              <a:rPr sz="1000" spc="-62" dirty="0">
                <a:solidFill>
                  <a:srgbClr val="585858"/>
                </a:solidFill>
                <a:latin typeface="Helvetica" pitchFamily="2" charset="0"/>
                <a:cs typeface="Arial"/>
              </a:rPr>
              <a:t>Goods, </a:t>
            </a:r>
            <a:r>
              <a:rPr sz="1000" spc="-44" dirty="0">
                <a:solidFill>
                  <a:srgbClr val="585858"/>
                </a:solidFill>
                <a:latin typeface="Helvetica" pitchFamily="2" charset="0"/>
                <a:cs typeface="Arial"/>
              </a:rPr>
              <a:t>Hobby, </a:t>
            </a:r>
            <a:r>
              <a:rPr sz="1000" spc="-53" dirty="0">
                <a:solidFill>
                  <a:srgbClr val="585858"/>
                </a:solidFill>
                <a:latin typeface="Helvetica" pitchFamily="2" charset="0"/>
                <a:cs typeface="Arial"/>
              </a:rPr>
              <a:t>Book,</a:t>
            </a:r>
            <a:r>
              <a:rPr lang="en-US" sz="1000" spc="-128" dirty="0">
                <a:solidFill>
                  <a:srgbClr val="585858"/>
                </a:solidFill>
                <a:latin typeface="Helvetica" pitchFamily="2" charset="0"/>
                <a:cs typeface="Arial"/>
              </a:rPr>
              <a:t> </a:t>
            </a:r>
            <a:br>
              <a:rPr lang="en-US" sz="1000" spc="-128" dirty="0">
                <a:solidFill>
                  <a:srgbClr val="585858"/>
                </a:solidFill>
                <a:latin typeface="Helvetica" pitchFamily="2" charset="0"/>
                <a:cs typeface="Arial"/>
              </a:rPr>
            </a:br>
            <a:r>
              <a:rPr sz="1000" spc="-40" dirty="0">
                <a:solidFill>
                  <a:srgbClr val="585858"/>
                </a:solidFill>
                <a:latin typeface="Helvetica" pitchFamily="2" charset="0"/>
                <a:cs typeface="Arial"/>
              </a:rPr>
              <a:t>Music  </a:t>
            </a:r>
            <a:r>
              <a:rPr sz="1000" spc="-57" dirty="0">
                <a:solidFill>
                  <a:srgbClr val="585858"/>
                </a:solidFill>
                <a:latin typeface="Helvetica" pitchFamily="2" charset="0"/>
                <a:cs typeface="Arial"/>
              </a:rPr>
              <a:t>Stores</a:t>
            </a:r>
            <a:endParaRPr sz="1000" dirty="0">
              <a:latin typeface="Helvetica" pitchFamily="2" charset="0"/>
              <a:cs typeface="Arial"/>
            </a:endParaRPr>
          </a:p>
        </p:txBody>
      </p:sp>
      <p:sp>
        <p:nvSpPr>
          <p:cNvPr id="15" name="object 16">
            <a:extLst>
              <a:ext uri="{FF2B5EF4-FFF2-40B4-BE49-F238E27FC236}">
                <a16:creationId xmlns:a16="http://schemas.microsoft.com/office/drawing/2014/main" id="{E45BC764-2187-CF4E-8A25-2CF140370DC2}"/>
              </a:ext>
            </a:extLst>
          </p:cNvPr>
          <p:cNvSpPr txBox="1"/>
          <p:nvPr/>
        </p:nvSpPr>
        <p:spPr>
          <a:xfrm>
            <a:off x="2525738" y="3969631"/>
            <a:ext cx="1627694" cy="165204"/>
          </a:xfrm>
          <a:prstGeom prst="rect">
            <a:avLst/>
          </a:prstGeom>
        </p:spPr>
        <p:txBody>
          <a:bodyPr vert="horz" wrap="square" lIns="0" tIns="11206" rIns="0" bIns="0" rtlCol="0">
            <a:spAutoFit/>
          </a:bodyPr>
          <a:lstStyle/>
          <a:p>
            <a:pPr marL="11206" algn="r">
              <a:spcBef>
                <a:spcPts val="88"/>
              </a:spcBef>
            </a:pPr>
            <a:r>
              <a:rPr sz="1000" spc="-35" dirty="0">
                <a:solidFill>
                  <a:srgbClr val="585858"/>
                </a:solidFill>
                <a:latin typeface="Helvetica" pitchFamily="2" charset="0"/>
                <a:cs typeface="Arial"/>
              </a:rPr>
              <a:t>Health </a:t>
            </a:r>
            <a:r>
              <a:rPr sz="1000" spc="13" dirty="0">
                <a:solidFill>
                  <a:srgbClr val="585858"/>
                </a:solidFill>
                <a:latin typeface="Helvetica" pitchFamily="2" charset="0"/>
                <a:cs typeface="Arial"/>
              </a:rPr>
              <a:t>&amp; </a:t>
            </a:r>
            <a:r>
              <a:rPr sz="1000" spc="-57" dirty="0">
                <a:solidFill>
                  <a:srgbClr val="585858"/>
                </a:solidFill>
                <a:latin typeface="Helvetica" pitchFamily="2" charset="0"/>
                <a:cs typeface="Arial"/>
              </a:rPr>
              <a:t>Personal </a:t>
            </a:r>
            <a:r>
              <a:rPr sz="1000" spc="-79" dirty="0">
                <a:solidFill>
                  <a:srgbClr val="585858"/>
                </a:solidFill>
                <a:latin typeface="Helvetica" pitchFamily="2" charset="0"/>
                <a:cs typeface="Arial"/>
              </a:rPr>
              <a:t>Care</a:t>
            </a:r>
            <a:r>
              <a:rPr sz="1000" spc="-163" dirty="0">
                <a:solidFill>
                  <a:srgbClr val="585858"/>
                </a:solidFill>
                <a:latin typeface="Helvetica" pitchFamily="2" charset="0"/>
                <a:cs typeface="Arial"/>
              </a:rPr>
              <a:t> </a:t>
            </a:r>
            <a:r>
              <a:rPr sz="1000" spc="-57" dirty="0">
                <a:solidFill>
                  <a:srgbClr val="585858"/>
                </a:solidFill>
                <a:latin typeface="Helvetica" pitchFamily="2" charset="0"/>
                <a:cs typeface="Arial"/>
              </a:rPr>
              <a:t>Stores</a:t>
            </a:r>
            <a:endParaRPr sz="1000" dirty="0">
              <a:latin typeface="Helvetica" pitchFamily="2" charset="0"/>
              <a:cs typeface="Arial"/>
            </a:endParaRPr>
          </a:p>
        </p:txBody>
      </p:sp>
      <p:sp>
        <p:nvSpPr>
          <p:cNvPr id="16" name="object 17">
            <a:extLst>
              <a:ext uri="{FF2B5EF4-FFF2-40B4-BE49-F238E27FC236}">
                <a16:creationId xmlns:a16="http://schemas.microsoft.com/office/drawing/2014/main" id="{2AFE0714-DB01-0C42-99C9-F86DDD148961}"/>
              </a:ext>
            </a:extLst>
          </p:cNvPr>
          <p:cNvSpPr txBox="1"/>
          <p:nvPr/>
        </p:nvSpPr>
        <p:spPr>
          <a:xfrm>
            <a:off x="2425558" y="3216467"/>
            <a:ext cx="1728396" cy="165769"/>
          </a:xfrm>
          <a:prstGeom prst="rect">
            <a:avLst/>
          </a:prstGeom>
        </p:spPr>
        <p:txBody>
          <a:bodyPr vert="horz" wrap="square" lIns="0" tIns="11766" rIns="0" bIns="0" rtlCol="0">
            <a:spAutoFit/>
          </a:bodyPr>
          <a:lstStyle/>
          <a:p>
            <a:pPr marL="11206" algn="r">
              <a:spcBef>
                <a:spcPts val="93"/>
              </a:spcBef>
            </a:pPr>
            <a:r>
              <a:rPr sz="1000" spc="-53" dirty="0">
                <a:solidFill>
                  <a:srgbClr val="585858"/>
                </a:solidFill>
                <a:latin typeface="Helvetica" pitchFamily="2" charset="0"/>
                <a:cs typeface="Arial"/>
              </a:rPr>
              <a:t>Foodservice </a:t>
            </a:r>
            <a:r>
              <a:rPr sz="1000" spc="-49" dirty="0">
                <a:solidFill>
                  <a:srgbClr val="585858"/>
                </a:solidFill>
                <a:latin typeface="Helvetica" pitchFamily="2" charset="0"/>
                <a:cs typeface="Arial"/>
              </a:rPr>
              <a:t>and </a:t>
            </a:r>
            <a:r>
              <a:rPr sz="1000" spc="-35" dirty="0">
                <a:solidFill>
                  <a:srgbClr val="585858"/>
                </a:solidFill>
                <a:latin typeface="Helvetica" pitchFamily="2" charset="0"/>
                <a:cs typeface="Arial"/>
              </a:rPr>
              <a:t>Drinking</a:t>
            </a:r>
            <a:r>
              <a:rPr sz="1000" spc="-97" dirty="0">
                <a:solidFill>
                  <a:srgbClr val="585858"/>
                </a:solidFill>
                <a:latin typeface="Helvetica" pitchFamily="2" charset="0"/>
                <a:cs typeface="Arial"/>
              </a:rPr>
              <a:t> </a:t>
            </a:r>
            <a:r>
              <a:rPr sz="1000" spc="-79" dirty="0">
                <a:solidFill>
                  <a:srgbClr val="585858"/>
                </a:solidFill>
                <a:latin typeface="Helvetica" pitchFamily="2" charset="0"/>
                <a:cs typeface="Arial"/>
              </a:rPr>
              <a:t>Places</a:t>
            </a:r>
            <a:endParaRPr sz="1000" dirty="0">
              <a:latin typeface="Helvetica" pitchFamily="2" charset="0"/>
              <a:cs typeface="Arial"/>
            </a:endParaRPr>
          </a:p>
        </p:txBody>
      </p:sp>
      <p:sp>
        <p:nvSpPr>
          <p:cNvPr id="17" name="object 18">
            <a:extLst>
              <a:ext uri="{FF2B5EF4-FFF2-40B4-BE49-F238E27FC236}">
                <a16:creationId xmlns:a16="http://schemas.microsoft.com/office/drawing/2014/main" id="{373E5FA1-E7EF-7043-96CF-C8677A875167}"/>
              </a:ext>
            </a:extLst>
          </p:cNvPr>
          <p:cNvSpPr txBox="1"/>
          <p:nvPr/>
        </p:nvSpPr>
        <p:spPr>
          <a:xfrm>
            <a:off x="2425701" y="2388085"/>
            <a:ext cx="1728396" cy="319137"/>
          </a:xfrm>
          <a:prstGeom prst="rect">
            <a:avLst/>
          </a:prstGeom>
        </p:spPr>
        <p:txBody>
          <a:bodyPr vert="horz" wrap="square" lIns="0" tIns="8965" rIns="0" bIns="0" rtlCol="0">
            <a:spAutoFit/>
          </a:bodyPr>
          <a:lstStyle/>
          <a:p>
            <a:pPr marL="301454" marR="4483" indent="-290808" algn="r">
              <a:lnSpc>
                <a:spcPct val="101699"/>
              </a:lnSpc>
              <a:spcBef>
                <a:spcPts val="71"/>
              </a:spcBef>
            </a:pPr>
            <a:r>
              <a:rPr sz="1000" spc="-35" dirty="0">
                <a:solidFill>
                  <a:srgbClr val="585858"/>
                </a:solidFill>
                <a:latin typeface="Helvetica" pitchFamily="2" charset="0"/>
                <a:cs typeface="Arial"/>
              </a:rPr>
              <a:t>Building </a:t>
            </a:r>
            <a:r>
              <a:rPr sz="1000" spc="-18" dirty="0">
                <a:solidFill>
                  <a:srgbClr val="585858"/>
                </a:solidFill>
                <a:latin typeface="Helvetica" pitchFamily="2" charset="0"/>
                <a:cs typeface="Arial"/>
              </a:rPr>
              <a:t>Material </a:t>
            </a:r>
            <a:r>
              <a:rPr sz="1000" spc="-49" dirty="0">
                <a:solidFill>
                  <a:srgbClr val="585858"/>
                </a:solidFill>
                <a:latin typeface="Helvetica" pitchFamily="2" charset="0"/>
                <a:cs typeface="Arial"/>
              </a:rPr>
              <a:t>and</a:t>
            </a:r>
            <a:r>
              <a:rPr sz="1000" spc="-150" dirty="0">
                <a:solidFill>
                  <a:srgbClr val="585858"/>
                </a:solidFill>
                <a:latin typeface="Helvetica" pitchFamily="2" charset="0"/>
                <a:cs typeface="Arial"/>
              </a:rPr>
              <a:t> </a:t>
            </a:r>
            <a:br>
              <a:rPr lang="en-US" sz="1000" spc="-150" dirty="0">
                <a:solidFill>
                  <a:srgbClr val="585858"/>
                </a:solidFill>
                <a:latin typeface="Helvetica" pitchFamily="2" charset="0"/>
                <a:cs typeface="Arial"/>
              </a:rPr>
            </a:br>
            <a:r>
              <a:rPr sz="1000" spc="-57" dirty="0">
                <a:solidFill>
                  <a:srgbClr val="585858"/>
                </a:solidFill>
                <a:latin typeface="Helvetica" pitchFamily="2" charset="0"/>
                <a:cs typeface="Arial"/>
              </a:rPr>
              <a:t>Garden  </a:t>
            </a:r>
            <a:r>
              <a:rPr sz="1000" spc="-40" dirty="0">
                <a:solidFill>
                  <a:srgbClr val="585858"/>
                </a:solidFill>
                <a:latin typeface="Helvetica" pitchFamily="2" charset="0"/>
                <a:cs typeface="Arial"/>
              </a:rPr>
              <a:t>Equipment</a:t>
            </a:r>
            <a:r>
              <a:rPr sz="1000" spc="-57" dirty="0">
                <a:solidFill>
                  <a:srgbClr val="585858"/>
                </a:solidFill>
                <a:latin typeface="Helvetica" pitchFamily="2" charset="0"/>
                <a:cs typeface="Arial"/>
              </a:rPr>
              <a:t> Stores</a:t>
            </a:r>
            <a:endParaRPr sz="1000" dirty="0">
              <a:latin typeface="Helvetica" pitchFamily="2" charset="0"/>
              <a:cs typeface="Arial"/>
            </a:endParaRPr>
          </a:p>
        </p:txBody>
      </p:sp>
      <p:sp>
        <p:nvSpPr>
          <p:cNvPr id="18" name="object 19">
            <a:extLst>
              <a:ext uri="{FF2B5EF4-FFF2-40B4-BE49-F238E27FC236}">
                <a16:creationId xmlns:a16="http://schemas.microsoft.com/office/drawing/2014/main" id="{44B6BFB5-3BE8-1746-BD9B-60A990D474A3}"/>
              </a:ext>
            </a:extLst>
          </p:cNvPr>
          <p:cNvSpPr txBox="1"/>
          <p:nvPr/>
        </p:nvSpPr>
        <p:spPr>
          <a:xfrm>
            <a:off x="2525738" y="1710139"/>
            <a:ext cx="1627843" cy="165769"/>
          </a:xfrm>
          <a:prstGeom prst="rect">
            <a:avLst/>
          </a:prstGeom>
        </p:spPr>
        <p:txBody>
          <a:bodyPr vert="horz" wrap="square" lIns="0" tIns="11766" rIns="0" bIns="0" rtlCol="0">
            <a:spAutoFit/>
          </a:bodyPr>
          <a:lstStyle/>
          <a:p>
            <a:pPr marL="11206" algn="r">
              <a:spcBef>
                <a:spcPts val="93"/>
              </a:spcBef>
            </a:pPr>
            <a:r>
              <a:rPr sz="1000" spc="-62" dirty="0">
                <a:solidFill>
                  <a:srgbClr val="585858"/>
                </a:solidFill>
                <a:latin typeface="Helvetica" pitchFamily="2" charset="0"/>
                <a:cs typeface="Arial"/>
              </a:rPr>
              <a:t>Food </a:t>
            </a:r>
            <a:r>
              <a:rPr sz="1000" spc="-49" dirty="0">
                <a:solidFill>
                  <a:srgbClr val="585858"/>
                </a:solidFill>
                <a:latin typeface="Helvetica" pitchFamily="2" charset="0"/>
                <a:cs typeface="Arial"/>
              </a:rPr>
              <a:t>and </a:t>
            </a:r>
            <a:r>
              <a:rPr sz="1000" spc="-66" dirty="0">
                <a:solidFill>
                  <a:srgbClr val="585858"/>
                </a:solidFill>
                <a:latin typeface="Helvetica" pitchFamily="2" charset="0"/>
                <a:cs typeface="Arial"/>
              </a:rPr>
              <a:t>Beverage </a:t>
            </a:r>
            <a:r>
              <a:rPr sz="1000" spc="-57" dirty="0">
                <a:solidFill>
                  <a:srgbClr val="585858"/>
                </a:solidFill>
                <a:latin typeface="Helvetica" pitchFamily="2" charset="0"/>
                <a:cs typeface="Arial"/>
              </a:rPr>
              <a:t>Stores</a:t>
            </a:r>
            <a:endParaRPr sz="1000" dirty="0">
              <a:latin typeface="Helvetica" pitchFamily="2" charset="0"/>
              <a:cs typeface="Arial"/>
            </a:endParaRPr>
          </a:p>
        </p:txBody>
      </p:sp>
      <p:sp>
        <p:nvSpPr>
          <p:cNvPr id="19" name="TextBox 18">
            <a:extLst>
              <a:ext uri="{FF2B5EF4-FFF2-40B4-BE49-F238E27FC236}">
                <a16:creationId xmlns:a16="http://schemas.microsoft.com/office/drawing/2014/main" id="{AFDEC32C-E08B-1F41-AD8E-A804425A0821}"/>
              </a:ext>
            </a:extLst>
          </p:cNvPr>
          <p:cNvSpPr txBox="1"/>
          <p:nvPr/>
        </p:nvSpPr>
        <p:spPr>
          <a:xfrm>
            <a:off x="414994" y="6223440"/>
            <a:ext cx="6600825" cy="307777"/>
          </a:xfrm>
          <a:prstGeom prst="rect">
            <a:avLst/>
          </a:prstGeom>
          <a:noFill/>
        </p:spPr>
        <p:txBody>
          <a:bodyPr wrap="square" rtlCol="0">
            <a:spAutoFit/>
          </a:bodyPr>
          <a:lstStyle/>
          <a:p>
            <a:r>
              <a:rPr lang="en-US" sz="1400" b="1" dirty="0">
                <a:solidFill>
                  <a:srgbClr val="1F355E"/>
                </a:solidFill>
                <a:latin typeface="Raleway" panose="020B0503030101060003" pitchFamily="34" charset="77"/>
              </a:rPr>
              <a:t>Believe</a:t>
            </a:r>
            <a:r>
              <a:rPr lang="en-US" sz="1400" dirty="0">
                <a:solidFill>
                  <a:srgbClr val="1F355E"/>
                </a:solidFill>
                <a:latin typeface="Raleway" panose="020B0503030101060003" pitchFamily="34" charset="77"/>
              </a:rPr>
              <a:t> in Hopkins County. </a:t>
            </a:r>
            <a:r>
              <a:rPr lang="en-US" sz="1400" b="1" dirty="0">
                <a:solidFill>
                  <a:srgbClr val="1F355E"/>
                </a:solidFill>
                <a:latin typeface="Raleway" panose="020B0503030101060003" pitchFamily="34" charset="77"/>
              </a:rPr>
              <a:t>Belong</a:t>
            </a:r>
            <a:r>
              <a:rPr lang="en-US" sz="1400" dirty="0">
                <a:solidFill>
                  <a:srgbClr val="1F355E"/>
                </a:solidFill>
                <a:latin typeface="Raleway" panose="020B0503030101060003" pitchFamily="34" charset="77"/>
              </a:rPr>
              <a:t> to the Chamber. </a:t>
            </a:r>
          </a:p>
        </p:txBody>
      </p:sp>
      <p:sp>
        <p:nvSpPr>
          <p:cNvPr id="21" name="Title 1">
            <a:extLst>
              <a:ext uri="{FF2B5EF4-FFF2-40B4-BE49-F238E27FC236}">
                <a16:creationId xmlns:a16="http://schemas.microsoft.com/office/drawing/2014/main" id="{7FFE485C-58B0-1541-AC0C-BE6F7BF916F4}"/>
              </a:ext>
            </a:extLst>
          </p:cNvPr>
          <p:cNvSpPr txBox="1">
            <a:spLocks/>
          </p:cNvSpPr>
          <p:nvPr/>
        </p:nvSpPr>
        <p:spPr>
          <a:xfrm>
            <a:off x="1965812" y="353225"/>
            <a:ext cx="8031776" cy="3529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ctr"/>
            <a:r>
              <a:rPr lang="en-US" sz="1800" dirty="0">
                <a:solidFill>
                  <a:srgbClr val="99999A"/>
                </a:solidFill>
              </a:rPr>
              <a:t>SHINING A SPOTLIGHT ON RETAIL</a:t>
            </a:r>
          </a:p>
        </p:txBody>
      </p:sp>
      <p:sp>
        <p:nvSpPr>
          <p:cNvPr id="22" name="Title 1">
            <a:extLst>
              <a:ext uri="{FF2B5EF4-FFF2-40B4-BE49-F238E27FC236}">
                <a16:creationId xmlns:a16="http://schemas.microsoft.com/office/drawing/2014/main" id="{419A3E75-3309-D54D-818D-A98C8CDFF427}"/>
              </a:ext>
            </a:extLst>
          </p:cNvPr>
          <p:cNvSpPr txBox="1">
            <a:spLocks/>
          </p:cNvSpPr>
          <p:nvPr/>
        </p:nvSpPr>
        <p:spPr>
          <a:xfrm>
            <a:off x="1903782" y="639956"/>
            <a:ext cx="8155835" cy="62149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ctr"/>
            <a:r>
              <a:rPr lang="en-US" b="1" dirty="0">
                <a:solidFill>
                  <a:srgbClr val="1F355E"/>
                </a:solidFill>
                <a:latin typeface="Raleway ExtraBold" panose="020B0503030101060003" pitchFamily="34" charset="77"/>
              </a:rPr>
              <a:t>Leakage</a:t>
            </a:r>
          </a:p>
        </p:txBody>
      </p:sp>
    </p:spTree>
    <p:extLst>
      <p:ext uri="{BB962C8B-B14F-4D97-AF65-F5344CB8AC3E}">
        <p14:creationId xmlns:p14="http://schemas.microsoft.com/office/powerpoint/2010/main" val="347014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55F8744-9FE3-9B43-93AD-7DA6DEBF21A4}"/>
              </a:ext>
            </a:extLst>
          </p:cNvPr>
          <p:cNvPicPr>
            <a:picLocks noChangeAspect="1"/>
          </p:cNvPicPr>
          <p:nvPr/>
        </p:nvPicPr>
        <p:blipFill>
          <a:blip r:embed="rId4"/>
          <a:srcRect t="21123" b="21123"/>
          <a:stretch/>
        </p:blipFill>
        <p:spPr>
          <a:xfrm>
            <a:off x="0" y="1"/>
            <a:ext cx="12234645" cy="3974578"/>
          </a:xfrm>
          <a:prstGeom prst="rect">
            <a:avLst/>
          </a:prstGeom>
        </p:spPr>
      </p:pic>
      <p:sp>
        <p:nvSpPr>
          <p:cNvPr id="5" name="TextBox 4">
            <a:extLst>
              <a:ext uri="{FF2B5EF4-FFF2-40B4-BE49-F238E27FC236}">
                <a16:creationId xmlns:a16="http://schemas.microsoft.com/office/drawing/2014/main" id="{B89665EF-2489-724B-95E5-68F3EEDE6E0D}"/>
              </a:ext>
            </a:extLst>
          </p:cNvPr>
          <p:cNvSpPr txBox="1"/>
          <p:nvPr/>
        </p:nvSpPr>
        <p:spPr>
          <a:xfrm>
            <a:off x="414994" y="6223440"/>
            <a:ext cx="6600825" cy="307777"/>
          </a:xfrm>
          <a:prstGeom prst="rect">
            <a:avLst/>
          </a:prstGeom>
          <a:noFill/>
        </p:spPr>
        <p:txBody>
          <a:bodyPr wrap="square" rtlCol="0">
            <a:spAutoFit/>
          </a:bodyPr>
          <a:lstStyle/>
          <a:p>
            <a:r>
              <a:rPr lang="en-US" sz="1400" b="1" dirty="0">
                <a:solidFill>
                  <a:srgbClr val="1F355E"/>
                </a:solidFill>
                <a:latin typeface="Raleway" panose="020B0503030101060003" pitchFamily="34" charset="77"/>
              </a:rPr>
              <a:t>Believe</a:t>
            </a:r>
            <a:r>
              <a:rPr lang="en-US" sz="1400" dirty="0">
                <a:solidFill>
                  <a:srgbClr val="1F355E"/>
                </a:solidFill>
                <a:latin typeface="Raleway" panose="020B0503030101060003" pitchFamily="34" charset="77"/>
              </a:rPr>
              <a:t> in Hopkins County. </a:t>
            </a:r>
            <a:r>
              <a:rPr lang="en-US" sz="1400" b="1" dirty="0">
                <a:solidFill>
                  <a:srgbClr val="1F355E"/>
                </a:solidFill>
                <a:latin typeface="Raleway" panose="020B0503030101060003" pitchFamily="34" charset="77"/>
              </a:rPr>
              <a:t>Belong</a:t>
            </a:r>
            <a:r>
              <a:rPr lang="en-US" sz="1400" dirty="0">
                <a:solidFill>
                  <a:srgbClr val="1F355E"/>
                </a:solidFill>
                <a:latin typeface="Raleway" panose="020B0503030101060003" pitchFamily="34" charset="77"/>
              </a:rPr>
              <a:t> to the Chamber. </a:t>
            </a:r>
          </a:p>
        </p:txBody>
      </p:sp>
      <p:sp>
        <p:nvSpPr>
          <p:cNvPr id="7" name="Rectangle 6">
            <a:extLst>
              <a:ext uri="{FF2B5EF4-FFF2-40B4-BE49-F238E27FC236}">
                <a16:creationId xmlns:a16="http://schemas.microsoft.com/office/drawing/2014/main" id="{790E2AE5-E5A8-194F-80A0-ED3239CC0EDF}"/>
              </a:ext>
            </a:extLst>
          </p:cNvPr>
          <p:cNvSpPr/>
          <p:nvPr/>
        </p:nvSpPr>
        <p:spPr>
          <a:xfrm>
            <a:off x="-1" y="-4846"/>
            <a:ext cx="12234645" cy="3974578"/>
          </a:xfrm>
          <a:prstGeom prst="rect">
            <a:avLst/>
          </a:prstGeom>
          <a:gradFill>
            <a:gsLst>
              <a:gs pos="0">
                <a:srgbClr val="1F355E"/>
              </a:gs>
              <a:gs pos="48000">
                <a:srgbClr val="236092">
                  <a:alpha val="55000"/>
                </a:srgbClr>
              </a:gs>
              <a:gs pos="100000">
                <a:srgbClr val="318BBC">
                  <a:alpha val="86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208E9054-4733-B144-B2D2-FAC31E40DA61}"/>
              </a:ext>
            </a:extLst>
          </p:cNvPr>
          <p:cNvSpPr txBox="1">
            <a:spLocks/>
          </p:cNvSpPr>
          <p:nvPr/>
        </p:nvSpPr>
        <p:spPr>
          <a:xfrm>
            <a:off x="592269" y="706578"/>
            <a:ext cx="11007462" cy="11479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ctr"/>
            <a:r>
              <a:rPr lang="en-US" sz="6600" b="1" dirty="0">
                <a:solidFill>
                  <a:schemeClr val="bg1"/>
                </a:solidFill>
                <a:latin typeface="Raleway ExtraBold" panose="020B0503030101060003" pitchFamily="34" charset="77"/>
              </a:rPr>
              <a:t>Together, We Can!</a:t>
            </a:r>
          </a:p>
        </p:txBody>
      </p:sp>
      <p:pic>
        <p:nvPicPr>
          <p:cNvPr id="15" name="Online Media 14" descr="Shop Local">
            <a:hlinkClick r:id="" action="ppaction://media"/>
            <a:extLst>
              <a:ext uri="{FF2B5EF4-FFF2-40B4-BE49-F238E27FC236}">
                <a16:creationId xmlns:a16="http://schemas.microsoft.com/office/drawing/2014/main" id="{B6B169AA-2267-D848-9D2A-494CE76F294F}"/>
              </a:ext>
            </a:extLst>
          </p:cNvPr>
          <p:cNvPicPr>
            <a:picLocks noRot="1" noChangeAspect="1"/>
          </p:cNvPicPr>
          <p:nvPr>
            <a:videoFile r:link="rId1"/>
          </p:nvPr>
        </p:nvPicPr>
        <p:blipFill>
          <a:blip r:embed="rId5"/>
          <a:stretch>
            <a:fillRect/>
          </a:stretch>
        </p:blipFill>
        <p:spPr>
          <a:xfrm>
            <a:off x="3058793" y="2258557"/>
            <a:ext cx="6074414" cy="3432044"/>
          </a:xfrm>
          <a:prstGeom prst="rect">
            <a:avLst/>
          </a:prstGeom>
        </p:spPr>
      </p:pic>
    </p:spTree>
    <p:extLst>
      <p:ext uri="{BB962C8B-B14F-4D97-AF65-F5344CB8AC3E}">
        <p14:creationId xmlns:p14="http://schemas.microsoft.com/office/powerpoint/2010/main" val="22963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159D-18D4-5042-9F14-EB831420C4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2B61DC-247B-0B4C-883A-64D38E51215A}"/>
              </a:ext>
            </a:extLst>
          </p:cNvPr>
          <p:cNvSpPr>
            <a:spLocks noGrp="1"/>
          </p:cNvSpPr>
          <p:nvPr>
            <p:ph idx="1"/>
          </p:nvPr>
        </p:nvSpPr>
        <p:spPr/>
        <p:txBody>
          <a:bodyPr/>
          <a:lstStyle/>
          <a:p>
            <a:endParaRPr lang="en-US"/>
          </a:p>
        </p:txBody>
      </p:sp>
      <p:pic>
        <p:nvPicPr>
          <p:cNvPr id="4" name="Content Placeholder 13">
            <a:extLst>
              <a:ext uri="{FF2B5EF4-FFF2-40B4-BE49-F238E27FC236}">
                <a16:creationId xmlns:a16="http://schemas.microsoft.com/office/drawing/2014/main" id="{45968910-A3A2-3A47-9FDA-8D4BC6905B4A}"/>
              </a:ext>
            </a:extLst>
          </p:cNvPr>
          <p:cNvPicPr>
            <a:picLocks noChangeAspect="1"/>
          </p:cNvPicPr>
          <p:nvPr/>
        </p:nvPicPr>
        <p:blipFill>
          <a:blip r:embed="rId3"/>
          <a:srcRect/>
          <a:stretch/>
        </p:blipFill>
        <p:spPr>
          <a:xfrm>
            <a:off x="0" y="3318"/>
            <a:ext cx="12213409" cy="6870043"/>
          </a:xfrm>
          <a:prstGeom prst="rect">
            <a:avLst/>
          </a:prstGeom>
        </p:spPr>
      </p:pic>
      <p:sp>
        <p:nvSpPr>
          <p:cNvPr id="5" name="Rectangle 4">
            <a:extLst>
              <a:ext uri="{FF2B5EF4-FFF2-40B4-BE49-F238E27FC236}">
                <a16:creationId xmlns:a16="http://schemas.microsoft.com/office/drawing/2014/main" id="{4CC4B2F1-D735-0942-A7BF-ED1721B38E74}"/>
              </a:ext>
            </a:extLst>
          </p:cNvPr>
          <p:cNvSpPr/>
          <p:nvPr/>
        </p:nvSpPr>
        <p:spPr>
          <a:xfrm>
            <a:off x="0" y="0"/>
            <a:ext cx="6031166" cy="6886062"/>
          </a:xfrm>
          <a:prstGeom prst="rect">
            <a:avLst/>
          </a:prstGeom>
          <a:solidFill>
            <a:srgbClr val="1F355E">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1B24306-2AAE-4B45-862A-74720AB6A39D}"/>
              </a:ext>
            </a:extLst>
          </p:cNvPr>
          <p:cNvSpPr/>
          <p:nvPr/>
        </p:nvSpPr>
        <p:spPr>
          <a:xfrm>
            <a:off x="6023458" y="-1"/>
            <a:ext cx="6189952" cy="6876681"/>
          </a:xfrm>
          <a:prstGeom prst="rect">
            <a:avLst/>
          </a:prstGeom>
          <a:solidFill>
            <a:srgbClr val="318BB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itle 8">
            <a:extLst>
              <a:ext uri="{FF2B5EF4-FFF2-40B4-BE49-F238E27FC236}">
                <a16:creationId xmlns:a16="http://schemas.microsoft.com/office/drawing/2014/main" id="{C9E510F2-5885-7D49-9BBC-67BC1D6BCC14}"/>
              </a:ext>
            </a:extLst>
          </p:cNvPr>
          <p:cNvSpPr txBox="1">
            <a:spLocks/>
          </p:cNvSpPr>
          <p:nvPr/>
        </p:nvSpPr>
        <p:spPr>
          <a:xfrm>
            <a:off x="1486447" y="754857"/>
            <a:ext cx="3020878" cy="7794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a:lstStyle>
          <a:p>
            <a:pPr algn="ctr"/>
            <a:r>
              <a:rPr lang="en-US" sz="2400" b="1" dirty="0">
                <a:solidFill>
                  <a:schemeClr val="bg1"/>
                </a:solidFill>
              </a:rPr>
              <a:t>WHO </a:t>
            </a:r>
            <a:r>
              <a:rPr lang="en-US" sz="2400" dirty="0">
                <a:solidFill>
                  <a:schemeClr val="bg1"/>
                </a:solidFill>
              </a:rPr>
              <a:t>WE ARE</a:t>
            </a:r>
            <a:endParaRPr lang="en-US" sz="2800" dirty="0">
              <a:solidFill>
                <a:schemeClr val="bg1"/>
              </a:solidFill>
            </a:endParaRPr>
          </a:p>
        </p:txBody>
      </p:sp>
      <p:sp>
        <p:nvSpPr>
          <p:cNvPr id="8" name="Title 8">
            <a:extLst>
              <a:ext uri="{FF2B5EF4-FFF2-40B4-BE49-F238E27FC236}">
                <a16:creationId xmlns:a16="http://schemas.microsoft.com/office/drawing/2014/main" id="{574089F1-A1EE-8F4F-B1C8-5E01E2A591AA}"/>
              </a:ext>
            </a:extLst>
          </p:cNvPr>
          <p:cNvSpPr txBox="1">
            <a:spLocks/>
          </p:cNvSpPr>
          <p:nvPr/>
        </p:nvSpPr>
        <p:spPr>
          <a:xfrm>
            <a:off x="7663763" y="754857"/>
            <a:ext cx="3020878" cy="7794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a:lstStyle>
          <a:p>
            <a:pPr algn="ctr"/>
            <a:r>
              <a:rPr lang="en-US" sz="2400" b="1" dirty="0">
                <a:solidFill>
                  <a:schemeClr val="bg1"/>
                </a:solidFill>
              </a:rPr>
              <a:t>WHY</a:t>
            </a:r>
            <a:r>
              <a:rPr lang="en-US" sz="2400" dirty="0">
                <a:solidFill>
                  <a:schemeClr val="bg1"/>
                </a:solidFill>
              </a:rPr>
              <a:t> WE DO IT</a:t>
            </a:r>
            <a:endParaRPr lang="en-US" sz="2800" b="1" dirty="0">
              <a:solidFill>
                <a:schemeClr val="bg1"/>
              </a:solidFill>
            </a:endParaRPr>
          </a:p>
        </p:txBody>
      </p:sp>
      <p:sp>
        <p:nvSpPr>
          <p:cNvPr id="9" name="TextBox 8">
            <a:extLst>
              <a:ext uri="{FF2B5EF4-FFF2-40B4-BE49-F238E27FC236}">
                <a16:creationId xmlns:a16="http://schemas.microsoft.com/office/drawing/2014/main" id="{4FD93DA2-DC32-A644-B70F-52B76A1EFEF0}"/>
              </a:ext>
            </a:extLst>
          </p:cNvPr>
          <p:cNvSpPr txBox="1"/>
          <p:nvPr/>
        </p:nvSpPr>
        <p:spPr>
          <a:xfrm>
            <a:off x="480109" y="2194583"/>
            <a:ext cx="5033555" cy="2062103"/>
          </a:xfrm>
          <a:prstGeom prst="rect">
            <a:avLst/>
          </a:prstGeom>
          <a:noFill/>
        </p:spPr>
        <p:txBody>
          <a:bodyPr wrap="square" rtlCol="0">
            <a:spAutoFit/>
          </a:bodyPr>
          <a:lstStyle/>
          <a:p>
            <a:pPr algn="ctr"/>
            <a:r>
              <a:rPr lang="en-US" sz="3200" b="1" dirty="0">
                <a:solidFill>
                  <a:schemeClr val="bg1"/>
                </a:solidFill>
                <a:latin typeface="Raleway SemiBold" panose="020B0503030101060003" pitchFamily="34" charset="77"/>
              </a:rPr>
              <a:t>We are a community of businesses working together to advance a vibrant economy.</a:t>
            </a:r>
          </a:p>
        </p:txBody>
      </p:sp>
      <p:sp>
        <p:nvSpPr>
          <p:cNvPr id="11" name="TextBox 10">
            <a:extLst>
              <a:ext uri="{FF2B5EF4-FFF2-40B4-BE49-F238E27FC236}">
                <a16:creationId xmlns:a16="http://schemas.microsoft.com/office/drawing/2014/main" id="{B898A8E0-315A-704F-B124-7987268422C2}"/>
              </a:ext>
            </a:extLst>
          </p:cNvPr>
          <p:cNvSpPr txBox="1"/>
          <p:nvPr/>
        </p:nvSpPr>
        <p:spPr>
          <a:xfrm>
            <a:off x="414994" y="6223440"/>
            <a:ext cx="6600825" cy="307777"/>
          </a:xfrm>
          <a:prstGeom prst="rect">
            <a:avLst/>
          </a:prstGeom>
          <a:noFill/>
        </p:spPr>
        <p:txBody>
          <a:bodyPr wrap="square" rtlCol="0">
            <a:spAutoFit/>
          </a:bodyPr>
          <a:lstStyle/>
          <a:p>
            <a:r>
              <a:rPr lang="en-US" sz="1400" b="1" dirty="0">
                <a:solidFill>
                  <a:schemeClr val="bg1"/>
                </a:solidFill>
                <a:latin typeface="Raleway" panose="020B0503030101060003" pitchFamily="34" charset="77"/>
              </a:rPr>
              <a:t>Believe</a:t>
            </a:r>
            <a:r>
              <a:rPr lang="en-US" sz="1400" dirty="0">
                <a:solidFill>
                  <a:schemeClr val="bg1"/>
                </a:solidFill>
                <a:latin typeface="Raleway" panose="020B0503030101060003" pitchFamily="34" charset="77"/>
              </a:rPr>
              <a:t> in Hopkins County. </a:t>
            </a:r>
            <a:r>
              <a:rPr lang="en-US" sz="1400" b="1" dirty="0">
                <a:solidFill>
                  <a:schemeClr val="bg1"/>
                </a:solidFill>
                <a:latin typeface="Raleway" panose="020B0503030101060003" pitchFamily="34" charset="77"/>
              </a:rPr>
              <a:t>Belong</a:t>
            </a:r>
            <a:r>
              <a:rPr lang="en-US" sz="1400" dirty="0">
                <a:solidFill>
                  <a:schemeClr val="bg1"/>
                </a:solidFill>
                <a:latin typeface="Raleway" panose="020B0503030101060003" pitchFamily="34" charset="77"/>
              </a:rPr>
              <a:t> to the Chamber. </a:t>
            </a:r>
          </a:p>
        </p:txBody>
      </p:sp>
      <p:sp>
        <p:nvSpPr>
          <p:cNvPr id="12" name="TextBox 11">
            <a:extLst>
              <a:ext uri="{FF2B5EF4-FFF2-40B4-BE49-F238E27FC236}">
                <a16:creationId xmlns:a16="http://schemas.microsoft.com/office/drawing/2014/main" id="{24DCA14D-5C8D-0B4B-AA7D-684DC50B88E8}"/>
              </a:ext>
            </a:extLst>
          </p:cNvPr>
          <p:cNvSpPr txBox="1"/>
          <p:nvPr/>
        </p:nvSpPr>
        <p:spPr>
          <a:xfrm>
            <a:off x="6657424" y="2687025"/>
            <a:ext cx="5033555" cy="1077218"/>
          </a:xfrm>
          <a:prstGeom prst="rect">
            <a:avLst/>
          </a:prstGeom>
          <a:noFill/>
        </p:spPr>
        <p:txBody>
          <a:bodyPr wrap="square" rtlCol="0">
            <a:spAutoFit/>
          </a:bodyPr>
          <a:lstStyle/>
          <a:p>
            <a:pPr algn="ctr"/>
            <a:r>
              <a:rPr lang="en-US" sz="3200" b="1" dirty="0">
                <a:solidFill>
                  <a:schemeClr val="bg1"/>
                </a:solidFill>
                <a:latin typeface="Raleway SemiBold" panose="020B0503030101060003" pitchFamily="34" charset="77"/>
              </a:rPr>
              <a:t>When businesses thrive, communities flourish.</a:t>
            </a:r>
          </a:p>
        </p:txBody>
      </p:sp>
    </p:spTree>
    <p:extLst>
      <p:ext uri="{BB962C8B-B14F-4D97-AF65-F5344CB8AC3E}">
        <p14:creationId xmlns:p14="http://schemas.microsoft.com/office/powerpoint/2010/main" val="2079089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ree, grass, nature, reef&#10;&#10;Description automatically generated">
            <a:extLst>
              <a:ext uri="{FF2B5EF4-FFF2-40B4-BE49-F238E27FC236}">
                <a16:creationId xmlns:a16="http://schemas.microsoft.com/office/drawing/2014/main" id="{932E4088-1CFC-934F-AE6B-4304FE20224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9887" r="27554"/>
          <a:stretch/>
        </p:blipFill>
        <p:spPr>
          <a:xfrm>
            <a:off x="6991491" y="0"/>
            <a:ext cx="5347047" cy="6858000"/>
          </a:xfrm>
          <a:prstGeom prst="rect">
            <a:avLst/>
          </a:prstGeom>
        </p:spPr>
      </p:pic>
      <p:sp>
        <p:nvSpPr>
          <p:cNvPr id="8" name="Rectangle 7">
            <a:extLst>
              <a:ext uri="{FF2B5EF4-FFF2-40B4-BE49-F238E27FC236}">
                <a16:creationId xmlns:a16="http://schemas.microsoft.com/office/drawing/2014/main" id="{6EB38EFF-5707-8E4D-A272-054AD1B8BF48}"/>
              </a:ext>
            </a:extLst>
          </p:cNvPr>
          <p:cNvSpPr/>
          <p:nvPr/>
        </p:nvSpPr>
        <p:spPr>
          <a:xfrm rot="16200000">
            <a:off x="6236014" y="755470"/>
            <a:ext cx="6858004" cy="5347048"/>
          </a:xfrm>
          <a:prstGeom prst="rect">
            <a:avLst/>
          </a:prstGeom>
          <a:gradFill>
            <a:gsLst>
              <a:gs pos="0">
                <a:schemeClr val="accent1">
                  <a:lumMod val="67000"/>
                  <a:alpha val="74000"/>
                </a:schemeClr>
              </a:gs>
              <a:gs pos="48000">
                <a:srgbClr val="236092">
                  <a:alpha val="84000"/>
                </a:srgbClr>
              </a:gs>
              <a:gs pos="100000">
                <a:srgbClr val="318BBC"/>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355E"/>
              </a:solidFill>
            </a:endParaRPr>
          </a:p>
        </p:txBody>
      </p:sp>
      <p:sp>
        <p:nvSpPr>
          <p:cNvPr id="4" name="Title 1">
            <a:extLst>
              <a:ext uri="{FF2B5EF4-FFF2-40B4-BE49-F238E27FC236}">
                <a16:creationId xmlns:a16="http://schemas.microsoft.com/office/drawing/2014/main" id="{63598E43-FA1E-6840-B13E-F77EAE6147EE}"/>
              </a:ext>
            </a:extLst>
          </p:cNvPr>
          <p:cNvSpPr txBox="1">
            <a:spLocks/>
          </p:cNvSpPr>
          <p:nvPr/>
        </p:nvSpPr>
        <p:spPr>
          <a:xfrm>
            <a:off x="643013" y="760992"/>
            <a:ext cx="4317999" cy="935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a:lstStyle>
          <a:p>
            <a:r>
              <a:rPr lang="en-US" b="1" dirty="0">
                <a:solidFill>
                  <a:srgbClr val="1F355E"/>
                </a:solidFill>
                <a:latin typeface="Raleway ExtraBold" panose="020B0503030101060003" pitchFamily="34" charset="77"/>
              </a:rPr>
              <a:t>Our Culture</a:t>
            </a:r>
          </a:p>
        </p:txBody>
      </p:sp>
      <p:sp>
        <p:nvSpPr>
          <p:cNvPr id="5" name="TextBox 4">
            <a:extLst>
              <a:ext uri="{FF2B5EF4-FFF2-40B4-BE49-F238E27FC236}">
                <a16:creationId xmlns:a16="http://schemas.microsoft.com/office/drawing/2014/main" id="{594FC152-C2EE-4449-9B94-8CA2B9B0713B}"/>
              </a:ext>
            </a:extLst>
          </p:cNvPr>
          <p:cNvSpPr txBox="1"/>
          <p:nvPr/>
        </p:nvSpPr>
        <p:spPr>
          <a:xfrm>
            <a:off x="643013" y="2074966"/>
            <a:ext cx="5802747" cy="3783152"/>
          </a:xfrm>
          <a:prstGeom prst="rect">
            <a:avLst/>
          </a:prstGeom>
          <a:noFill/>
        </p:spPr>
        <p:txBody>
          <a:bodyPr wrap="square" rtlCol="0">
            <a:spAutoFit/>
          </a:bodyPr>
          <a:lstStyle/>
          <a:p>
            <a:pPr>
              <a:lnSpc>
                <a:spcPct val="150000"/>
              </a:lnSpc>
            </a:pPr>
            <a:r>
              <a:rPr lang="en-US" dirty="0">
                <a:solidFill>
                  <a:schemeClr val="tx1">
                    <a:lumMod val="75000"/>
                    <a:lumOff val="25000"/>
                  </a:schemeClr>
                </a:solidFill>
                <a:latin typeface="Raleway" panose="020B0503030101060003" pitchFamily="34" charset="77"/>
              </a:rPr>
              <a:t>At the Hopkins County Regional Chamber of Commerce, we are passionate about what we do and how we do it. We take our values seriously and they are part of who we are. It’s not enough to have vision and purpose. How we </a:t>
            </a:r>
            <a:r>
              <a:rPr lang="en-US" b="1" dirty="0">
                <a:solidFill>
                  <a:schemeClr val="tx1">
                    <a:lumMod val="75000"/>
                    <a:lumOff val="25000"/>
                  </a:schemeClr>
                </a:solidFill>
                <a:latin typeface="Raleway" panose="020B0503030101060003" pitchFamily="34" charset="77"/>
              </a:rPr>
              <a:t>do</a:t>
            </a:r>
            <a:r>
              <a:rPr lang="en-US" dirty="0">
                <a:solidFill>
                  <a:schemeClr val="tx1">
                    <a:lumMod val="75000"/>
                    <a:lumOff val="25000"/>
                  </a:schemeClr>
                </a:solidFill>
                <a:latin typeface="Raleway" panose="020B0503030101060003" pitchFamily="34" charset="77"/>
              </a:rPr>
              <a:t> business matters most.</a:t>
            </a:r>
            <a:r>
              <a:rPr lang="en-US" b="1" dirty="0">
                <a:solidFill>
                  <a:schemeClr val="tx1">
                    <a:lumMod val="75000"/>
                    <a:lumOff val="25000"/>
                  </a:schemeClr>
                </a:solidFill>
                <a:latin typeface="Raleway" panose="020B0503030101060003" pitchFamily="34" charset="77"/>
              </a:rPr>
              <a:t> </a:t>
            </a:r>
            <a:r>
              <a:rPr lang="en-US" dirty="0">
                <a:solidFill>
                  <a:schemeClr val="tx1">
                    <a:lumMod val="75000"/>
                    <a:lumOff val="25000"/>
                  </a:schemeClr>
                </a:solidFill>
                <a:latin typeface="Raleway" panose="020B0503030101060003" pitchFamily="34" charset="77"/>
              </a:rPr>
              <a:t>Our leadership community, membership, and staff developed these values and how we define them. These are the standards by which we work and engage our members and community.</a:t>
            </a:r>
            <a:endParaRPr lang="en-US" sz="1400" dirty="0">
              <a:solidFill>
                <a:schemeClr val="tx1">
                  <a:lumMod val="75000"/>
                  <a:lumOff val="25000"/>
                </a:schemeClr>
              </a:solidFill>
              <a:latin typeface="Raleway" panose="020B0503030101060003" pitchFamily="34" charset="77"/>
            </a:endParaRPr>
          </a:p>
        </p:txBody>
      </p:sp>
      <p:cxnSp>
        <p:nvCxnSpPr>
          <p:cNvPr id="6" name="Straight Connector 5">
            <a:extLst>
              <a:ext uri="{FF2B5EF4-FFF2-40B4-BE49-F238E27FC236}">
                <a16:creationId xmlns:a16="http://schemas.microsoft.com/office/drawing/2014/main" id="{759EA7F7-E42B-1D42-BC20-2AF6AA05F3C3}"/>
              </a:ext>
            </a:extLst>
          </p:cNvPr>
          <p:cNvCxnSpPr>
            <a:cxnSpLocks/>
          </p:cNvCxnSpPr>
          <p:nvPr/>
        </p:nvCxnSpPr>
        <p:spPr>
          <a:xfrm>
            <a:off x="762724" y="1822995"/>
            <a:ext cx="754743" cy="0"/>
          </a:xfrm>
          <a:prstGeom prst="line">
            <a:avLst/>
          </a:prstGeom>
          <a:ln w="57150">
            <a:solidFill>
              <a:srgbClr val="318BB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1B533C-19A5-E349-93E7-00107031CE43}"/>
              </a:ext>
            </a:extLst>
          </p:cNvPr>
          <p:cNvSpPr txBox="1"/>
          <p:nvPr/>
        </p:nvSpPr>
        <p:spPr>
          <a:xfrm>
            <a:off x="7867399" y="760992"/>
            <a:ext cx="3894187" cy="5262979"/>
          </a:xfrm>
          <a:prstGeom prst="rect">
            <a:avLst/>
          </a:prstGeom>
          <a:noFill/>
        </p:spPr>
        <p:txBody>
          <a:bodyPr wrap="square" rtlCol="0">
            <a:spAutoFit/>
          </a:bodyPr>
          <a:lstStyle/>
          <a:p>
            <a:r>
              <a:rPr lang="en-US" sz="2400" b="1" dirty="0">
                <a:solidFill>
                  <a:schemeClr val="bg1"/>
                </a:solidFill>
                <a:latin typeface="Raleway" panose="020B0503030101060003" pitchFamily="34" charset="77"/>
              </a:rPr>
              <a:t>Servant Leadership</a:t>
            </a:r>
            <a:br>
              <a:rPr lang="en-US" b="1" dirty="0">
                <a:solidFill>
                  <a:schemeClr val="bg1"/>
                </a:solidFill>
                <a:latin typeface="Raleway" panose="020B0503030101060003" pitchFamily="34" charset="77"/>
              </a:rPr>
            </a:br>
            <a:r>
              <a:rPr lang="en-US" i="1" dirty="0">
                <a:solidFill>
                  <a:schemeClr val="bg1"/>
                </a:solidFill>
                <a:latin typeface="Raleway" panose="020B0503030101060003" pitchFamily="34" charset="77"/>
              </a:rPr>
              <a:t>We focus on members’ needs and the community we serve.</a:t>
            </a:r>
          </a:p>
          <a:p>
            <a:br>
              <a:rPr lang="en-US" dirty="0">
                <a:solidFill>
                  <a:schemeClr val="bg1"/>
                </a:solidFill>
                <a:latin typeface="Raleway" panose="020B0503030101060003" pitchFamily="34" charset="77"/>
              </a:rPr>
            </a:br>
            <a:r>
              <a:rPr lang="en-US" sz="2400" b="1" dirty="0">
                <a:solidFill>
                  <a:schemeClr val="bg1"/>
                </a:solidFill>
                <a:latin typeface="Raleway" panose="020B0503030101060003" pitchFamily="34" charset="77"/>
              </a:rPr>
              <a:t>Integrity</a:t>
            </a:r>
            <a:br>
              <a:rPr lang="en-US" dirty="0">
                <a:solidFill>
                  <a:schemeClr val="bg1"/>
                </a:solidFill>
                <a:latin typeface="Raleway" panose="020B0503030101060003" pitchFamily="34" charset="77"/>
              </a:rPr>
            </a:br>
            <a:r>
              <a:rPr lang="en-US" i="1" dirty="0">
                <a:solidFill>
                  <a:schemeClr val="bg1"/>
                </a:solidFill>
                <a:latin typeface="Raleway" panose="020B0503030101060003" pitchFamily="34" charset="77"/>
              </a:rPr>
              <a:t>We are guided by our values and high ethical standards.</a:t>
            </a:r>
          </a:p>
          <a:p>
            <a:br>
              <a:rPr lang="en-US" dirty="0">
                <a:solidFill>
                  <a:schemeClr val="bg1"/>
                </a:solidFill>
                <a:latin typeface="Raleway" panose="020B0503030101060003" pitchFamily="34" charset="77"/>
              </a:rPr>
            </a:br>
            <a:r>
              <a:rPr lang="en-US" sz="2400" b="1" dirty="0">
                <a:solidFill>
                  <a:schemeClr val="bg1"/>
                </a:solidFill>
                <a:latin typeface="Raleway" panose="020B0503030101060003" pitchFamily="34" charset="77"/>
              </a:rPr>
              <a:t>Collaboration</a:t>
            </a:r>
            <a:br>
              <a:rPr lang="en-US" dirty="0">
                <a:solidFill>
                  <a:schemeClr val="bg1"/>
                </a:solidFill>
                <a:latin typeface="Raleway" panose="020B0503030101060003" pitchFamily="34" charset="77"/>
              </a:rPr>
            </a:br>
            <a:r>
              <a:rPr lang="en-US" i="1" dirty="0">
                <a:solidFill>
                  <a:schemeClr val="bg1"/>
                </a:solidFill>
                <a:latin typeface="Raleway" panose="020B0503030101060003" pitchFamily="34" charset="77"/>
              </a:rPr>
              <a:t>We achieve more together.</a:t>
            </a:r>
          </a:p>
          <a:p>
            <a:br>
              <a:rPr lang="en-US" dirty="0">
                <a:solidFill>
                  <a:schemeClr val="bg1"/>
                </a:solidFill>
                <a:latin typeface="Raleway" panose="020B0503030101060003" pitchFamily="34" charset="77"/>
              </a:rPr>
            </a:br>
            <a:r>
              <a:rPr lang="en-US" sz="2400" b="1" dirty="0">
                <a:solidFill>
                  <a:schemeClr val="bg1"/>
                </a:solidFill>
                <a:latin typeface="Raleway" panose="020B0503030101060003" pitchFamily="34" charset="77"/>
              </a:rPr>
              <a:t>Inclusiveness</a:t>
            </a:r>
            <a:br>
              <a:rPr lang="en-US" b="1" dirty="0">
                <a:solidFill>
                  <a:schemeClr val="bg1"/>
                </a:solidFill>
                <a:latin typeface="Raleway" panose="020B0503030101060003" pitchFamily="34" charset="77"/>
              </a:rPr>
            </a:br>
            <a:r>
              <a:rPr lang="en-US" i="1" dirty="0">
                <a:solidFill>
                  <a:schemeClr val="bg1"/>
                </a:solidFill>
                <a:latin typeface="Raleway" panose="020B0503030101060003" pitchFamily="34" charset="77"/>
              </a:rPr>
              <a:t>We welcome and respect everyone</a:t>
            </a:r>
            <a:r>
              <a:rPr lang="en-US" b="1" i="1" dirty="0">
                <a:solidFill>
                  <a:schemeClr val="bg1"/>
                </a:solidFill>
                <a:latin typeface="Raleway" panose="020B0503030101060003" pitchFamily="34" charset="77"/>
              </a:rPr>
              <a:t>. </a:t>
            </a:r>
          </a:p>
          <a:p>
            <a:br>
              <a:rPr lang="en-US" dirty="0">
                <a:solidFill>
                  <a:schemeClr val="bg1"/>
                </a:solidFill>
                <a:latin typeface="Raleway" panose="020B0503030101060003" pitchFamily="34" charset="77"/>
              </a:rPr>
            </a:br>
            <a:r>
              <a:rPr lang="en-US" sz="2400" b="1" dirty="0">
                <a:solidFill>
                  <a:schemeClr val="bg1"/>
                </a:solidFill>
                <a:latin typeface="Raleway" panose="020B0503030101060003" pitchFamily="34" charset="77"/>
              </a:rPr>
              <a:t>Innovation</a:t>
            </a:r>
            <a:br>
              <a:rPr lang="en-US" dirty="0">
                <a:solidFill>
                  <a:schemeClr val="bg1"/>
                </a:solidFill>
                <a:latin typeface="Raleway" panose="020B0503030101060003" pitchFamily="34" charset="77"/>
              </a:rPr>
            </a:br>
            <a:r>
              <a:rPr lang="en-US" i="1" dirty="0">
                <a:solidFill>
                  <a:schemeClr val="bg1"/>
                </a:solidFill>
                <a:latin typeface="Raleway" panose="020B0503030101060003" pitchFamily="34" charset="77"/>
              </a:rPr>
              <a:t>We think big and question the status quo.</a:t>
            </a:r>
            <a:endParaRPr lang="en-US" dirty="0">
              <a:solidFill>
                <a:schemeClr val="bg1"/>
              </a:solidFill>
              <a:latin typeface="Raleway" panose="020B0503030101060003" pitchFamily="34" charset="77"/>
            </a:endParaRPr>
          </a:p>
        </p:txBody>
      </p:sp>
      <p:pic>
        <p:nvPicPr>
          <p:cNvPr id="11" name="Graphic 10" descr="Arrow Right with solid fill">
            <a:extLst>
              <a:ext uri="{FF2B5EF4-FFF2-40B4-BE49-F238E27FC236}">
                <a16:creationId xmlns:a16="http://schemas.microsoft.com/office/drawing/2014/main" id="{C0ACF037-18AB-204B-9A72-226D3EF471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1438" y="548640"/>
            <a:ext cx="914400" cy="914400"/>
          </a:xfrm>
          <a:prstGeom prst="rect">
            <a:avLst/>
          </a:prstGeom>
        </p:spPr>
      </p:pic>
      <p:pic>
        <p:nvPicPr>
          <p:cNvPr id="12" name="Graphic 11" descr="Arrow Right with solid fill">
            <a:extLst>
              <a:ext uri="{FF2B5EF4-FFF2-40B4-BE49-F238E27FC236}">
                <a16:creationId xmlns:a16="http://schemas.microsoft.com/office/drawing/2014/main" id="{22064A99-9C29-A84A-A6AB-BD24678F7C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1438" y="1721607"/>
            <a:ext cx="914400" cy="914400"/>
          </a:xfrm>
          <a:prstGeom prst="rect">
            <a:avLst/>
          </a:prstGeom>
        </p:spPr>
      </p:pic>
      <p:pic>
        <p:nvPicPr>
          <p:cNvPr id="13" name="Graphic 12" descr="Arrow Right with solid fill">
            <a:extLst>
              <a:ext uri="{FF2B5EF4-FFF2-40B4-BE49-F238E27FC236}">
                <a16:creationId xmlns:a16="http://schemas.microsoft.com/office/drawing/2014/main" id="{5D7469D3-139B-454B-AFAB-9548925BA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1438" y="2926074"/>
            <a:ext cx="914400" cy="914400"/>
          </a:xfrm>
          <a:prstGeom prst="rect">
            <a:avLst/>
          </a:prstGeom>
        </p:spPr>
      </p:pic>
      <p:pic>
        <p:nvPicPr>
          <p:cNvPr id="14" name="Graphic 13" descr="Arrow Right with solid fill">
            <a:extLst>
              <a:ext uri="{FF2B5EF4-FFF2-40B4-BE49-F238E27FC236}">
                <a16:creationId xmlns:a16="http://schemas.microsoft.com/office/drawing/2014/main" id="{A87A8BED-8E1B-FD45-9486-772E3A7980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1438" y="3840474"/>
            <a:ext cx="914400" cy="914400"/>
          </a:xfrm>
          <a:prstGeom prst="rect">
            <a:avLst/>
          </a:prstGeom>
        </p:spPr>
      </p:pic>
      <p:pic>
        <p:nvPicPr>
          <p:cNvPr id="15" name="Graphic 14" descr="Arrow Right with solid fill">
            <a:extLst>
              <a:ext uri="{FF2B5EF4-FFF2-40B4-BE49-F238E27FC236}">
                <a16:creationId xmlns:a16="http://schemas.microsoft.com/office/drawing/2014/main" id="{FAECA82D-9DAF-C64B-9F23-0D3A427EBC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1438" y="4754874"/>
            <a:ext cx="914400" cy="914400"/>
          </a:xfrm>
          <a:prstGeom prst="rect">
            <a:avLst/>
          </a:prstGeom>
        </p:spPr>
      </p:pic>
    </p:spTree>
    <p:extLst>
      <p:ext uri="{BB962C8B-B14F-4D97-AF65-F5344CB8AC3E}">
        <p14:creationId xmlns:p14="http://schemas.microsoft.com/office/powerpoint/2010/main" val="2076787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F598-E0F8-3B46-BE9F-898264BFD9F7}"/>
              </a:ext>
            </a:extLst>
          </p:cNvPr>
          <p:cNvSpPr>
            <a:spLocks noGrp="1"/>
          </p:cNvSpPr>
          <p:nvPr>
            <p:ph type="title"/>
          </p:nvPr>
        </p:nvSpPr>
        <p:spPr>
          <a:xfrm>
            <a:off x="475373" y="1797312"/>
            <a:ext cx="4317999" cy="935722"/>
          </a:xfrm>
        </p:spPr>
        <p:txBody>
          <a:bodyPr/>
          <a:lstStyle/>
          <a:p>
            <a:r>
              <a:rPr lang="en-US" b="1" dirty="0">
                <a:solidFill>
                  <a:srgbClr val="1F355E"/>
                </a:solidFill>
                <a:latin typeface="Raleway ExtraBold" panose="020B0503030101060003" pitchFamily="34" charset="77"/>
              </a:rPr>
              <a:t>Why Join?</a:t>
            </a:r>
          </a:p>
        </p:txBody>
      </p:sp>
      <p:pic>
        <p:nvPicPr>
          <p:cNvPr id="20" name="Picture 19" descr="Icon&#10;&#10;Description automatically generated">
            <a:extLst>
              <a:ext uri="{FF2B5EF4-FFF2-40B4-BE49-F238E27FC236}">
                <a16:creationId xmlns:a16="http://schemas.microsoft.com/office/drawing/2014/main" id="{EF17C8E4-0F18-EA42-96B0-0B2A23121C3D}"/>
              </a:ext>
            </a:extLst>
          </p:cNvPr>
          <p:cNvPicPr>
            <a:picLocks noChangeAspect="1"/>
          </p:cNvPicPr>
          <p:nvPr/>
        </p:nvPicPr>
        <p:blipFill>
          <a:blip r:embed="rId3"/>
          <a:stretch>
            <a:fillRect/>
          </a:stretch>
        </p:blipFill>
        <p:spPr>
          <a:xfrm>
            <a:off x="8277341" y="4708277"/>
            <a:ext cx="1143000" cy="1143000"/>
          </a:xfrm>
          <a:prstGeom prst="rect">
            <a:avLst/>
          </a:prstGeom>
        </p:spPr>
      </p:pic>
      <p:pic>
        <p:nvPicPr>
          <p:cNvPr id="18" name="Picture 17" descr="Icon&#10;&#10;Description automatically generated">
            <a:extLst>
              <a:ext uri="{FF2B5EF4-FFF2-40B4-BE49-F238E27FC236}">
                <a16:creationId xmlns:a16="http://schemas.microsoft.com/office/drawing/2014/main" id="{3E338916-4CC5-2C45-9454-B2F9D912DA28}"/>
              </a:ext>
            </a:extLst>
          </p:cNvPr>
          <p:cNvPicPr>
            <a:picLocks noChangeAspect="1"/>
          </p:cNvPicPr>
          <p:nvPr/>
        </p:nvPicPr>
        <p:blipFill>
          <a:blip r:embed="rId4"/>
          <a:stretch>
            <a:fillRect/>
          </a:stretch>
        </p:blipFill>
        <p:spPr>
          <a:xfrm>
            <a:off x="8277341" y="3412661"/>
            <a:ext cx="1143000" cy="1143000"/>
          </a:xfrm>
          <a:prstGeom prst="rect">
            <a:avLst/>
          </a:prstGeom>
        </p:spPr>
      </p:pic>
      <p:pic>
        <p:nvPicPr>
          <p:cNvPr id="16" name="Picture 15" descr="Icon&#10;&#10;Description automatically generated">
            <a:extLst>
              <a:ext uri="{FF2B5EF4-FFF2-40B4-BE49-F238E27FC236}">
                <a16:creationId xmlns:a16="http://schemas.microsoft.com/office/drawing/2014/main" id="{BA01B392-9501-E547-B8E9-3317A20C018B}"/>
              </a:ext>
            </a:extLst>
          </p:cNvPr>
          <p:cNvPicPr>
            <a:picLocks noChangeAspect="1"/>
          </p:cNvPicPr>
          <p:nvPr/>
        </p:nvPicPr>
        <p:blipFill>
          <a:blip r:embed="rId5"/>
          <a:stretch>
            <a:fillRect/>
          </a:stretch>
        </p:blipFill>
        <p:spPr>
          <a:xfrm>
            <a:off x="8277341" y="2089230"/>
            <a:ext cx="1143000" cy="1143000"/>
          </a:xfrm>
          <a:prstGeom prst="rect">
            <a:avLst/>
          </a:prstGeom>
        </p:spPr>
      </p:pic>
      <p:pic>
        <p:nvPicPr>
          <p:cNvPr id="14" name="Picture 13" descr="Icon&#10;&#10;Description automatically generated">
            <a:extLst>
              <a:ext uri="{FF2B5EF4-FFF2-40B4-BE49-F238E27FC236}">
                <a16:creationId xmlns:a16="http://schemas.microsoft.com/office/drawing/2014/main" id="{C093CEED-8164-014F-ABEC-24336155EBEA}"/>
              </a:ext>
            </a:extLst>
          </p:cNvPr>
          <p:cNvPicPr>
            <a:picLocks noChangeAspect="1"/>
          </p:cNvPicPr>
          <p:nvPr/>
        </p:nvPicPr>
        <p:blipFill>
          <a:blip r:embed="rId6"/>
          <a:stretch>
            <a:fillRect/>
          </a:stretch>
        </p:blipFill>
        <p:spPr>
          <a:xfrm>
            <a:off x="8277341" y="780313"/>
            <a:ext cx="1143000" cy="1143000"/>
          </a:xfrm>
          <a:prstGeom prst="rect">
            <a:avLst/>
          </a:prstGeom>
        </p:spPr>
      </p:pic>
      <p:pic>
        <p:nvPicPr>
          <p:cNvPr id="12" name="Picture 11" descr="Icon&#10;&#10;Description automatically generated">
            <a:extLst>
              <a:ext uri="{FF2B5EF4-FFF2-40B4-BE49-F238E27FC236}">
                <a16:creationId xmlns:a16="http://schemas.microsoft.com/office/drawing/2014/main" id="{E1898F44-F739-564C-BD5A-9ED17FF08451}"/>
              </a:ext>
            </a:extLst>
          </p:cNvPr>
          <p:cNvPicPr>
            <a:picLocks noChangeAspect="1"/>
          </p:cNvPicPr>
          <p:nvPr/>
        </p:nvPicPr>
        <p:blipFill>
          <a:blip r:embed="rId7"/>
          <a:stretch>
            <a:fillRect/>
          </a:stretch>
        </p:blipFill>
        <p:spPr>
          <a:xfrm>
            <a:off x="4835950" y="4708277"/>
            <a:ext cx="1143000" cy="1143000"/>
          </a:xfrm>
          <a:prstGeom prst="rect">
            <a:avLst/>
          </a:prstGeom>
        </p:spPr>
      </p:pic>
      <p:pic>
        <p:nvPicPr>
          <p:cNvPr id="10" name="Picture 9" descr="Icon&#10;&#10;Description automatically generated">
            <a:extLst>
              <a:ext uri="{FF2B5EF4-FFF2-40B4-BE49-F238E27FC236}">
                <a16:creationId xmlns:a16="http://schemas.microsoft.com/office/drawing/2014/main" id="{E059921A-D730-AF41-B157-C05408697DB5}"/>
              </a:ext>
            </a:extLst>
          </p:cNvPr>
          <p:cNvPicPr>
            <a:picLocks noChangeAspect="1"/>
          </p:cNvPicPr>
          <p:nvPr/>
        </p:nvPicPr>
        <p:blipFill>
          <a:blip r:embed="rId8"/>
          <a:stretch>
            <a:fillRect/>
          </a:stretch>
        </p:blipFill>
        <p:spPr>
          <a:xfrm>
            <a:off x="4835950" y="3412661"/>
            <a:ext cx="1143000" cy="1143000"/>
          </a:xfrm>
          <a:prstGeom prst="rect">
            <a:avLst/>
          </a:prstGeom>
        </p:spPr>
      </p:pic>
      <p:pic>
        <p:nvPicPr>
          <p:cNvPr id="8" name="Picture 7" descr="Icon&#10;&#10;Description automatically generated">
            <a:extLst>
              <a:ext uri="{FF2B5EF4-FFF2-40B4-BE49-F238E27FC236}">
                <a16:creationId xmlns:a16="http://schemas.microsoft.com/office/drawing/2014/main" id="{AC69D101-F0BA-CA41-93C2-DFFFAA567C09}"/>
              </a:ext>
            </a:extLst>
          </p:cNvPr>
          <p:cNvPicPr>
            <a:picLocks noChangeAspect="1"/>
          </p:cNvPicPr>
          <p:nvPr/>
        </p:nvPicPr>
        <p:blipFill>
          <a:blip r:embed="rId9"/>
          <a:stretch>
            <a:fillRect/>
          </a:stretch>
        </p:blipFill>
        <p:spPr>
          <a:xfrm>
            <a:off x="4835950" y="2089230"/>
            <a:ext cx="1143000" cy="1143000"/>
          </a:xfrm>
          <a:prstGeom prst="rect">
            <a:avLst/>
          </a:prstGeom>
        </p:spPr>
      </p:pic>
      <p:pic>
        <p:nvPicPr>
          <p:cNvPr id="6" name="Picture 5" descr="Icon&#10;&#10;Description automatically generated">
            <a:extLst>
              <a:ext uri="{FF2B5EF4-FFF2-40B4-BE49-F238E27FC236}">
                <a16:creationId xmlns:a16="http://schemas.microsoft.com/office/drawing/2014/main" id="{8714F787-4773-4041-8E1B-B906AB4C08AE}"/>
              </a:ext>
            </a:extLst>
          </p:cNvPr>
          <p:cNvPicPr>
            <a:picLocks noChangeAspect="1"/>
          </p:cNvPicPr>
          <p:nvPr/>
        </p:nvPicPr>
        <p:blipFill>
          <a:blip r:embed="rId10"/>
          <a:stretch>
            <a:fillRect/>
          </a:stretch>
        </p:blipFill>
        <p:spPr>
          <a:xfrm>
            <a:off x="4835950" y="780313"/>
            <a:ext cx="1143000" cy="1143000"/>
          </a:xfrm>
          <a:prstGeom prst="rect">
            <a:avLst/>
          </a:prstGeom>
        </p:spPr>
      </p:pic>
      <p:sp>
        <p:nvSpPr>
          <p:cNvPr id="23" name="TextBox 22">
            <a:extLst>
              <a:ext uri="{FF2B5EF4-FFF2-40B4-BE49-F238E27FC236}">
                <a16:creationId xmlns:a16="http://schemas.microsoft.com/office/drawing/2014/main" id="{C4CF6E70-EF35-674D-A96F-09053661E806}"/>
              </a:ext>
            </a:extLst>
          </p:cNvPr>
          <p:cNvSpPr txBox="1"/>
          <p:nvPr/>
        </p:nvSpPr>
        <p:spPr>
          <a:xfrm>
            <a:off x="6097795" y="2520481"/>
            <a:ext cx="1971131" cy="338554"/>
          </a:xfrm>
          <a:prstGeom prst="rect">
            <a:avLst/>
          </a:prstGeom>
          <a:noFill/>
        </p:spPr>
        <p:txBody>
          <a:bodyPr wrap="square" rtlCol="0">
            <a:spAutoFit/>
          </a:bodyPr>
          <a:lstStyle/>
          <a:p>
            <a:r>
              <a:rPr lang="en-US" sz="1600" b="1" dirty="0">
                <a:solidFill>
                  <a:schemeClr val="tx1">
                    <a:lumMod val="75000"/>
                    <a:lumOff val="25000"/>
                  </a:schemeClr>
                </a:solidFill>
                <a:latin typeface="Raleway" panose="020B0503030101060003" pitchFamily="34" charset="77"/>
              </a:rPr>
              <a:t>LEADERSHIP</a:t>
            </a:r>
          </a:p>
        </p:txBody>
      </p:sp>
      <p:sp>
        <p:nvSpPr>
          <p:cNvPr id="25" name="TextBox 24">
            <a:extLst>
              <a:ext uri="{FF2B5EF4-FFF2-40B4-BE49-F238E27FC236}">
                <a16:creationId xmlns:a16="http://schemas.microsoft.com/office/drawing/2014/main" id="{4221D87B-27CC-FB43-98DF-07796760AE46}"/>
              </a:ext>
            </a:extLst>
          </p:cNvPr>
          <p:cNvSpPr txBox="1"/>
          <p:nvPr/>
        </p:nvSpPr>
        <p:spPr>
          <a:xfrm>
            <a:off x="6097795" y="1174727"/>
            <a:ext cx="1971131" cy="338554"/>
          </a:xfrm>
          <a:prstGeom prst="rect">
            <a:avLst/>
          </a:prstGeom>
          <a:noFill/>
        </p:spPr>
        <p:txBody>
          <a:bodyPr wrap="square" rtlCol="0">
            <a:spAutoFit/>
          </a:bodyPr>
          <a:lstStyle/>
          <a:p>
            <a:r>
              <a:rPr lang="en-US" sz="1600" b="1" dirty="0">
                <a:solidFill>
                  <a:schemeClr val="tx1">
                    <a:lumMod val="75000"/>
                    <a:lumOff val="25000"/>
                  </a:schemeClr>
                </a:solidFill>
                <a:latin typeface="Raleway" panose="020B0503030101060003" pitchFamily="34" charset="77"/>
              </a:rPr>
              <a:t>NETWORKING</a:t>
            </a:r>
          </a:p>
        </p:txBody>
      </p:sp>
      <p:sp>
        <p:nvSpPr>
          <p:cNvPr id="26" name="TextBox 25">
            <a:extLst>
              <a:ext uri="{FF2B5EF4-FFF2-40B4-BE49-F238E27FC236}">
                <a16:creationId xmlns:a16="http://schemas.microsoft.com/office/drawing/2014/main" id="{24E4C15A-63B0-D542-BDFE-9F9FF062B006}"/>
              </a:ext>
            </a:extLst>
          </p:cNvPr>
          <p:cNvSpPr txBox="1"/>
          <p:nvPr/>
        </p:nvSpPr>
        <p:spPr>
          <a:xfrm>
            <a:off x="6097795" y="3829398"/>
            <a:ext cx="1971131" cy="338554"/>
          </a:xfrm>
          <a:prstGeom prst="rect">
            <a:avLst/>
          </a:prstGeom>
          <a:noFill/>
        </p:spPr>
        <p:txBody>
          <a:bodyPr wrap="square" rtlCol="0">
            <a:spAutoFit/>
          </a:bodyPr>
          <a:lstStyle/>
          <a:p>
            <a:r>
              <a:rPr lang="en-US" sz="1600" b="1" dirty="0">
                <a:solidFill>
                  <a:schemeClr val="tx1">
                    <a:lumMod val="75000"/>
                    <a:lumOff val="25000"/>
                  </a:schemeClr>
                </a:solidFill>
                <a:latin typeface="Raleway" panose="020B0503030101060003" pitchFamily="34" charset="77"/>
              </a:rPr>
              <a:t>VISIBILITY</a:t>
            </a:r>
          </a:p>
        </p:txBody>
      </p:sp>
      <p:sp>
        <p:nvSpPr>
          <p:cNvPr id="27" name="TextBox 26">
            <a:extLst>
              <a:ext uri="{FF2B5EF4-FFF2-40B4-BE49-F238E27FC236}">
                <a16:creationId xmlns:a16="http://schemas.microsoft.com/office/drawing/2014/main" id="{26BE9DFC-33DE-8F4A-8048-EB97EDB7F4E4}"/>
              </a:ext>
            </a:extLst>
          </p:cNvPr>
          <p:cNvSpPr txBox="1"/>
          <p:nvPr/>
        </p:nvSpPr>
        <p:spPr>
          <a:xfrm>
            <a:off x="6097795" y="5160638"/>
            <a:ext cx="2032276" cy="338554"/>
          </a:xfrm>
          <a:prstGeom prst="rect">
            <a:avLst/>
          </a:prstGeom>
          <a:noFill/>
        </p:spPr>
        <p:txBody>
          <a:bodyPr wrap="square" rtlCol="0">
            <a:spAutoFit/>
          </a:bodyPr>
          <a:lstStyle/>
          <a:p>
            <a:r>
              <a:rPr lang="en-US" sz="1600" b="1" dirty="0">
                <a:solidFill>
                  <a:schemeClr val="tx1">
                    <a:lumMod val="75000"/>
                    <a:lumOff val="25000"/>
                  </a:schemeClr>
                </a:solidFill>
                <a:latin typeface="Raleway" panose="020B0503030101060003" pitchFamily="34" charset="77"/>
              </a:rPr>
              <a:t>DRIVE GROWTH</a:t>
            </a:r>
          </a:p>
        </p:txBody>
      </p:sp>
      <p:sp>
        <p:nvSpPr>
          <p:cNvPr id="28" name="TextBox 27">
            <a:extLst>
              <a:ext uri="{FF2B5EF4-FFF2-40B4-BE49-F238E27FC236}">
                <a16:creationId xmlns:a16="http://schemas.microsoft.com/office/drawing/2014/main" id="{FFB75279-248C-394C-A8DD-63B1557EF3A7}"/>
              </a:ext>
            </a:extLst>
          </p:cNvPr>
          <p:cNvSpPr txBox="1"/>
          <p:nvPr/>
        </p:nvSpPr>
        <p:spPr>
          <a:xfrm>
            <a:off x="9538583" y="2520481"/>
            <a:ext cx="2305075" cy="338554"/>
          </a:xfrm>
          <a:prstGeom prst="rect">
            <a:avLst/>
          </a:prstGeom>
          <a:noFill/>
        </p:spPr>
        <p:txBody>
          <a:bodyPr wrap="square" rtlCol="0">
            <a:spAutoFit/>
          </a:bodyPr>
          <a:lstStyle/>
          <a:p>
            <a:r>
              <a:rPr lang="en-US" sz="1600" b="1" dirty="0">
                <a:solidFill>
                  <a:schemeClr val="tx1">
                    <a:lumMod val="75000"/>
                    <a:lumOff val="25000"/>
                  </a:schemeClr>
                </a:solidFill>
                <a:latin typeface="Raleway" panose="020B0503030101060003" pitchFamily="34" charset="77"/>
              </a:rPr>
              <a:t>BUILD COMMUNITY</a:t>
            </a:r>
          </a:p>
        </p:txBody>
      </p:sp>
      <p:sp>
        <p:nvSpPr>
          <p:cNvPr id="29" name="TextBox 28">
            <a:extLst>
              <a:ext uri="{FF2B5EF4-FFF2-40B4-BE49-F238E27FC236}">
                <a16:creationId xmlns:a16="http://schemas.microsoft.com/office/drawing/2014/main" id="{262AA411-3ADD-3546-B554-9EA05F60F6D1}"/>
              </a:ext>
            </a:extLst>
          </p:cNvPr>
          <p:cNvSpPr txBox="1"/>
          <p:nvPr/>
        </p:nvSpPr>
        <p:spPr>
          <a:xfrm>
            <a:off x="9538583" y="1174726"/>
            <a:ext cx="2151611" cy="338554"/>
          </a:xfrm>
          <a:prstGeom prst="rect">
            <a:avLst/>
          </a:prstGeom>
          <a:noFill/>
        </p:spPr>
        <p:txBody>
          <a:bodyPr wrap="square" rtlCol="0">
            <a:spAutoFit/>
          </a:bodyPr>
          <a:lstStyle/>
          <a:p>
            <a:r>
              <a:rPr lang="en-US" sz="1600" b="1" dirty="0">
                <a:solidFill>
                  <a:schemeClr val="tx1">
                    <a:lumMod val="75000"/>
                    <a:lumOff val="25000"/>
                  </a:schemeClr>
                </a:solidFill>
                <a:latin typeface="Raleway" panose="020B0503030101060003" pitchFamily="34" charset="77"/>
              </a:rPr>
              <a:t>A VOICE FOR YOU</a:t>
            </a:r>
          </a:p>
        </p:txBody>
      </p:sp>
      <p:sp>
        <p:nvSpPr>
          <p:cNvPr id="30" name="TextBox 29">
            <a:extLst>
              <a:ext uri="{FF2B5EF4-FFF2-40B4-BE49-F238E27FC236}">
                <a16:creationId xmlns:a16="http://schemas.microsoft.com/office/drawing/2014/main" id="{A308E36C-9824-2944-8663-ACAAEEC5468A}"/>
              </a:ext>
            </a:extLst>
          </p:cNvPr>
          <p:cNvSpPr txBox="1"/>
          <p:nvPr/>
        </p:nvSpPr>
        <p:spPr>
          <a:xfrm>
            <a:off x="9538583" y="3829398"/>
            <a:ext cx="1971131" cy="338554"/>
          </a:xfrm>
          <a:prstGeom prst="rect">
            <a:avLst/>
          </a:prstGeom>
          <a:noFill/>
        </p:spPr>
        <p:txBody>
          <a:bodyPr wrap="square" rtlCol="0">
            <a:spAutoFit/>
          </a:bodyPr>
          <a:lstStyle/>
          <a:p>
            <a:r>
              <a:rPr lang="en-US" sz="1600" b="1" dirty="0">
                <a:solidFill>
                  <a:schemeClr val="tx1">
                    <a:lumMod val="75000"/>
                    <a:lumOff val="25000"/>
                  </a:schemeClr>
                </a:solidFill>
                <a:latin typeface="Raleway" panose="020B0503030101060003" pitchFamily="34" charset="77"/>
              </a:rPr>
              <a:t>DISCOUNTS</a:t>
            </a:r>
          </a:p>
        </p:txBody>
      </p:sp>
      <p:sp>
        <p:nvSpPr>
          <p:cNvPr id="31" name="TextBox 30">
            <a:extLst>
              <a:ext uri="{FF2B5EF4-FFF2-40B4-BE49-F238E27FC236}">
                <a16:creationId xmlns:a16="http://schemas.microsoft.com/office/drawing/2014/main" id="{4CD72E02-7567-FA46-A95D-6403526E54CF}"/>
              </a:ext>
            </a:extLst>
          </p:cNvPr>
          <p:cNvSpPr txBox="1"/>
          <p:nvPr/>
        </p:nvSpPr>
        <p:spPr>
          <a:xfrm>
            <a:off x="9538583" y="5160638"/>
            <a:ext cx="1971131" cy="338554"/>
          </a:xfrm>
          <a:prstGeom prst="rect">
            <a:avLst/>
          </a:prstGeom>
          <a:noFill/>
        </p:spPr>
        <p:txBody>
          <a:bodyPr wrap="square" rtlCol="0">
            <a:spAutoFit/>
          </a:bodyPr>
          <a:lstStyle/>
          <a:p>
            <a:r>
              <a:rPr lang="en-US" sz="1600" b="1" dirty="0">
                <a:solidFill>
                  <a:schemeClr val="tx1">
                    <a:lumMod val="75000"/>
                    <a:lumOff val="25000"/>
                  </a:schemeClr>
                </a:solidFill>
                <a:latin typeface="Raleway" panose="020B0503030101060003" pitchFamily="34" charset="77"/>
              </a:rPr>
              <a:t>CREDIBILITY</a:t>
            </a:r>
          </a:p>
        </p:txBody>
      </p:sp>
      <p:sp>
        <p:nvSpPr>
          <p:cNvPr id="32" name="TextBox 31">
            <a:extLst>
              <a:ext uri="{FF2B5EF4-FFF2-40B4-BE49-F238E27FC236}">
                <a16:creationId xmlns:a16="http://schemas.microsoft.com/office/drawing/2014/main" id="{A5CC667E-A931-A743-953F-206A3F8DAE40}"/>
              </a:ext>
            </a:extLst>
          </p:cNvPr>
          <p:cNvSpPr txBox="1"/>
          <p:nvPr/>
        </p:nvSpPr>
        <p:spPr>
          <a:xfrm>
            <a:off x="475373" y="3111286"/>
            <a:ext cx="3743203" cy="1347164"/>
          </a:xfrm>
          <a:prstGeom prst="rect">
            <a:avLst/>
          </a:prstGeom>
          <a:noFill/>
        </p:spPr>
        <p:txBody>
          <a:bodyPr wrap="square" rtlCol="0">
            <a:spAutoFit/>
          </a:bodyPr>
          <a:lstStyle/>
          <a:p>
            <a:pPr>
              <a:lnSpc>
                <a:spcPct val="150000"/>
              </a:lnSpc>
            </a:pPr>
            <a:r>
              <a:rPr lang="en-US" sz="1400" dirty="0">
                <a:solidFill>
                  <a:schemeClr val="tx1">
                    <a:lumMod val="75000"/>
                    <a:lumOff val="25000"/>
                  </a:schemeClr>
                </a:solidFill>
                <a:latin typeface="Raleway Medium" panose="020B0503030101060003" pitchFamily="34" charset="77"/>
              </a:rPr>
              <a:t>There’s a seat at the table for you at the the Hopkins County Regional Chamber of Commerce. Join today to take advantage of these key benefits:</a:t>
            </a:r>
          </a:p>
        </p:txBody>
      </p:sp>
      <p:cxnSp>
        <p:nvCxnSpPr>
          <p:cNvPr id="34" name="Straight Connector 33">
            <a:extLst>
              <a:ext uri="{FF2B5EF4-FFF2-40B4-BE49-F238E27FC236}">
                <a16:creationId xmlns:a16="http://schemas.microsoft.com/office/drawing/2014/main" id="{1223B5C5-2A0C-F14A-B810-6D510999BC9A}"/>
              </a:ext>
            </a:extLst>
          </p:cNvPr>
          <p:cNvCxnSpPr>
            <a:cxnSpLocks/>
          </p:cNvCxnSpPr>
          <p:nvPr/>
        </p:nvCxnSpPr>
        <p:spPr>
          <a:xfrm>
            <a:off x="595084" y="2859315"/>
            <a:ext cx="754743" cy="0"/>
          </a:xfrm>
          <a:prstGeom prst="line">
            <a:avLst/>
          </a:prstGeom>
          <a:ln w="57150">
            <a:solidFill>
              <a:srgbClr val="318BBC"/>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6816D64-BE21-FE4F-9F55-194D1D07FE8D}"/>
              </a:ext>
            </a:extLst>
          </p:cNvPr>
          <p:cNvSpPr txBox="1"/>
          <p:nvPr/>
        </p:nvSpPr>
        <p:spPr>
          <a:xfrm>
            <a:off x="414994" y="6223440"/>
            <a:ext cx="6600825" cy="307777"/>
          </a:xfrm>
          <a:prstGeom prst="rect">
            <a:avLst/>
          </a:prstGeom>
          <a:noFill/>
        </p:spPr>
        <p:txBody>
          <a:bodyPr wrap="square" rtlCol="0">
            <a:spAutoFit/>
          </a:bodyPr>
          <a:lstStyle/>
          <a:p>
            <a:r>
              <a:rPr lang="en-US" sz="1400" b="1" dirty="0">
                <a:solidFill>
                  <a:srgbClr val="1F355E"/>
                </a:solidFill>
                <a:latin typeface="Raleway" panose="020B0503030101060003" pitchFamily="34" charset="77"/>
              </a:rPr>
              <a:t>Believe</a:t>
            </a:r>
            <a:r>
              <a:rPr lang="en-US" sz="1400" dirty="0">
                <a:solidFill>
                  <a:srgbClr val="1F355E"/>
                </a:solidFill>
                <a:latin typeface="Raleway" panose="020B0503030101060003" pitchFamily="34" charset="77"/>
              </a:rPr>
              <a:t> in Hopkins County. </a:t>
            </a:r>
            <a:r>
              <a:rPr lang="en-US" sz="1400" b="1" dirty="0">
                <a:solidFill>
                  <a:srgbClr val="1F355E"/>
                </a:solidFill>
                <a:latin typeface="Raleway" panose="020B0503030101060003" pitchFamily="34" charset="77"/>
              </a:rPr>
              <a:t>Belong</a:t>
            </a:r>
            <a:r>
              <a:rPr lang="en-US" sz="1400" dirty="0">
                <a:solidFill>
                  <a:srgbClr val="1F355E"/>
                </a:solidFill>
                <a:latin typeface="Raleway" panose="020B0503030101060003" pitchFamily="34" charset="77"/>
              </a:rPr>
              <a:t> to the Chamber. </a:t>
            </a:r>
          </a:p>
        </p:txBody>
      </p:sp>
    </p:spTree>
    <p:extLst>
      <p:ext uri="{BB962C8B-B14F-4D97-AF65-F5344CB8AC3E}">
        <p14:creationId xmlns:p14="http://schemas.microsoft.com/office/powerpoint/2010/main" val="4020316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EECF62-A4E6-214F-BD44-D77544491C40}"/>
              </a:ext>
            </a:extLst>
          </p:cNvPr>
          <p:cNvPicPr>
            <a:picLocks noChangeAspect="1"/>
          </p:cNvPicPr>
          <p:nvPr/>
        </p:nvPicPr>
        <p:blipFill>
          <a:blip r:embed="rId2"/>
          <a:srcRect/>
          <a:stretch/>
        </p:blipFill>
        <p:spPr>
          <a:xfrm>
            <a:off x="-1" y="5201"/>
            <a:ext cx="12192000" cy="6858000"/>
          </a:xfrm>
          <a:prstGeom prst="rect">
            <a:avLst/>
          </a:prstGeom>
        </p:spPr>
      </p:pic>
      <p:sp>
        <p:nvSpPr>
          <p:cNvPr id="12" name="Rectangle 11">
            <a:extLst>
              <a:ext uri="{FF2B5EF4-FFF2-40B4-BE49-F238E27FC236}">
                <a16:creationId xmlns:a16="http://schemas.microsoft.com/office/drawing/2014/main" id="{CADC2F86-D8B9-1B49-A9FE-42248FA9C20E}"/>
              </a:ext>
            </a:extLst>
          </p:cNvPr>
          <p:cNvSpPr/>
          <p:nvPr/>
        </p:nvSpPr>
        <p:spPr>
          <a:xfrm>
            <a:off x="-1" y="-5201"/>
            <a:ext cx="12192000" cy="6858000"/>
          </a:xfrm>
          <a:prstGeom prst="rect">
            <a:avLst/>
          </a:prstGeom>
          <a:gradFill>
            <a:gsLst>
              <a:gs pos="0">
                <a:srgbClr val="1F355E"/>
              </a:gs>
              <a:gs pos="48000">
                <a:srgbClr val="236092">
                  <a:alpha val="81000"/>
                </a:srgbClr>
              </a:gs>
              <a:gs pos="100000">
                <a:srgbClr val="318BBC">
                  <a:alpha val="86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96D93BE-D697-9748-93B4-C430BAFB91AA}"/>
              </a:ext>
            </a:extLst>
          </p:cNvPr>
          <p:cNvPicPr>
            <a:picLocks noChangeAspect="1"/>
          </p:cNvPicPr>
          <p:nvPr/>
        </p:nvPicPr>
        <p:blipFill>
          <a:blip r:embed="rId3"/>
          <a:stretch>
            <a:fillRect/>
          </a:stretch>
        </p:blipFill>
        <p:spPr>
          <a:xfrm>
            <a:off x="3785530" y="4782697"/>
            <a:ext cx="4620939" cy="1278460"/>
          </a:xfrm>
          <a:prstGeom prst="rect">
            <a:avLst/>
          </a:prstGeom>
        </p:spPr>
      </p:pic>
      <p:sp>
        <p:nvSpPr>
          <p:cNvPr id="4" name="Rectangle 3">
            <a:extLst>
              <a:ext uri="{FF2B5EF4-FFF2-40B4-BE49-F238E27FC236}">
                <a16:creationId xmlns:a16="http://schemas.microsoft.com/office/drawing/2014/main" id="{BCD450FA-22BF-F643-AB9C-354C83EBC432}"/>
              </a:ext>
            </a:extLst>
          </p:cNvPr>
          <p:cNvSpPr/>
          <p:nvPr/>
        </p:nvSpPr>
        <p:spPr>
          <a:xfrm>
            <a:off x="547686" y="1194854"/>
            <a:ext cx="11096626" cy="1569660"/>
          </a:xfrm>
          <a:prstGeom prst="rect">
            <a:avLst/>
          </a:prstGeom>
        </p:spPr>
        <p:txBody>
          <a:bodyPr wrap="square">
            <a:spAutoFit/>
          </a:bodyPr>
          <a:lstStyle/>
          <a:p>
            <a:pPr algn="ctr"/>
            <a:r>
              <a:rPr lang="en-US" sz="9600" b="1" dirty="0">
                <a:solidFill>
                  <a:schemeClr val="bg1"/>
                </a:solidFill>
                <a:latin typeface="Raleway" panose="020B0503030101060003" pitchFamily="34" charset="77"/>
                <a:ea typeface="Calibri" panose="020F0502020204030204" pitchFamily="34" charset="0"/>
                <a:cs typeface="Times New Roman" panose="02020603050405020304" pitchFamily="18" charset="0"/>
              </a:rPr>
              <a:t>Join us.</a:t>
            </a:r>
            <a:endParaRPr lang="en-US" sz="9600" b="1" dirty="0">
              <a:solidFill>
                <a:schemeClr val="bg1"/>
              </a:solidFill>
              <a:latin typeface="Raleway" panose="020B0503030101060003" pitchFamily="34" charset="77"/>
            </a:endParaRPr>
          </a:p>
        </p:txBody>
      </p:sp>
      <p:sp>
        <p:nvSpPr>
          <p:cNvPr id="6" name="Rectangle 5">
            <a:extLst>
              <a:ext uri="{FF2B5EF4-FFF2-40B4-BE49-F238E27FC236}">
                <a16:creationId xmlns:a16="http://schemas.microsoft.com/office/drawing/2014/main" id="{9C8875B1-0EC5-2C44-B22B-8C59A5E54942}"/>
              </a:ext>
            </a:extLst>
          </p:cNvPr>
          <p:cNvSpPr/>
          <p:nvPr/>
        </p:nvSpPr>
        <p:spPr>
          <a:xfrm>
            <a:off x="547686" y="5952768"/>
            <a:ext cx="11096626" cy="369332"/>
          </a:xfrm>
          <a:prstGeom prst="rect">
            <a:avLst/>
          </a:prstGeom>
        </p:spPr>
        <p:txBody>
          <a:bodyPr wrap="square">
            <a:spAutoFit/>
          </a:bodyPr>
          <a:lstStyle/>
          <a:p>
            <a:pPr algn="ctr"/>
            <a:r>
              <a:rPr lang="en-US" dirty="0" err="1">
                <a:solidFill>
                  <a:schemeClr val="bg1"/>
                </a:solidFill>
                <a:latin typeface="Raleway" panose="020B0503030101060003" pitchFamily="34" charset="77"/>
                <a:ea typeface="Calibri" panose="020F0502020204030204" pitchFamily="34" charset="0"/>
                <a:cs typeface="Times New Roman" panose="02020603050405020304" pitchFamily="18" charset="0"/>
              </a:rPr>
              <a:t>HopkinsChamber.com</a:t>
            </a:r>
            <a:endParaRPr lang="en-US" dirty="0">
              <a:solidFill>
                <a:schemeClr val="bg1"/>
              </a:solidFill>
              <a:latin typeface="Raleway" panose="020B0503030101060003" pitchFamily="34" charset="77"/>
            </a:endParaRPr>
          </a:p>
        </p:txBody>
      </p:sp>
      <p:sp>
        <p:nvSpPr>
          <p:cNvPr id="10" name="Rectangle 9">
            <a:extLst>
              <a:ext uri="{FF2B5EF4-FFF2-40B4-BE49-F238E27FC236}">
                <a16:creationId xmlns:a16="http://schemas.microsoft.com/office/drawing/2014/main" id="{1A7A8356-C37F-8242-852F-2E50C9DCB194}"/>
              </a:ext>
            </a:extLst>
          </p:cNvPr>
          <p:cNvSpPr/>
          <p:nvPr/>
        </p:nvSpPr>
        <p:spPr>
          <a:xfrm>
            <a:off x="1259751" y="2894608"/>
            <a:ext cx="9672498" cy="646331"/>
          </a:xfrm>
          <a:prstGeom prst="rect">
            <a:avLst/>
          </a:prstGeom>
        </p:spPr>
        <p:txBody>
          <a:bodyPr wrap="square">
            <a:spAutoFit/>
          </a:bodyPr>
          <a:lstStyle/>
          <a:p>
            <a:pPr algn="ctr"/>
            <a:r>
              <a:rPr lang="en-US" sz="3600" b="1" dirty="0">
                <a:solidFill>
                  <a:schemeClr val="bg1"/>
                </a:solidFill>
                <a:latin typeface="Raleway" panose="020B0503030101060003" pitchFamily="34" charset="77"/>
                <a:ea typeface="Calibri" panose="020F0502020204030204" pitchFamily="34" charset="0"/>
                <a:cs typeface="Times New Roman" panose="02020603050405020304" pitchFamily="18" charset="0"/>
              </a:rPr>
              <a:t>Believe</a:t>
            </a:r>
            <a:r>
              <a:rPr lang="en-US" sz="3600" dirty="0">
                <a:solidFill>
                  <a:schemeClr val="bg1"/>
                </a:solidFill>
                <a:latin typeface="Raleway" panose="020B0503030101060003" pitchFamily="34" charset="77"/>
                <a:ea typeface="Calibri" panose="020F0502020204030204" pitchFamily="34" charset="0"/>
                <a:cs typeface="Times New Roman" panose="02020603050405020304" pitchFamily="18" charset="0"/>
              </a:rPr>
              <a:t> in Hopkins County. </a:t>
            </a:r>
          </a:p>
        </p:txBody>
      </p:sp>
      <p:sp>
        <p:nvSpPr>
          <p:cNvPr id="11" name="Rectangle 10">
            <a:extLst>
              <a:ext uri="{FF2B5EF4-FFF2-40B4-BE49-F238E27FC236}">
                <a16:creationId xmlns:a16="http://schemas.microsoft.com/office/drawing/2014/main" id="{D2C0EDE3-E85F-E342-B771-71BC74C2406F}"/>
              </a:ext>
            </a:extLst>
          </p:cNvPr>
          <p:cNvSpPr/>
          <p:nvPr/>
        </p:nvSpPr>
        <p:spPr>
          <a:xfrm>
            <a:off x="1259751" y="3522516"/>
            <a:ext cx="9672498" cy="646331"/>
          </a:xfrm>
          <a:prstGeom prst="rect">
            <a:avLst/>
          </a:prstGeom>
        </p:spPr>
        <p:txBody>
          <a:bodyPr wrap="square">
            <a:spAutoFit/>
          </a:bodyPr>
          <a:lstStyle/>
          <a:p>
            <a:pPr algn="ctr"/>
            <a:r>
              <a:rPr lang="en-US" sz="3600" b="1" dirty="0">
                <a:solidFill>
                  <a:schemeClr val="bg1"/>
                </a:solidFill>
                <a:latin typeface="Raleway" panose="020B0503030101060003" pitchFamily="34" charset="77"/>
                <a:ea typeface="Calibri" panose="020F0502020204030204" pitchFamily="34" charset="0"/>
                <a:cs typeface="Times New Roman" panose="02020603050405020304" pitchFamily="18" charset="0"/>
              </a:rPr>
              <a:t>Belong</a:t>
            </a:r>
            <a:r>
              <a:rPr lang="en-US" sz="3600" dirty="0">
                <a:solidFill>
                  <a:schemeClr val="bg1"/>
                </a:solidFill>
                <a:latin typeface="Raleway" panose="020B0503030101060003" pitchFamily="34" charset="77"/>
                <a:ea typeface="Calibri" panose="020F0502020204030204" pitchFamily="34" charset="0"/>
                <a:cs typeface="Times New Roman" panose="02020603050405020304" pitchFamily="18" charset="0"/>
              </a:rPr>
              <a:t> to the Chamber.</a:t>
            </a:r>
            <a:r>
              <a:rPr lang="en-US" sz="3600" dirty="0">
                <a:solidFill>
                  <a:schemeClr val="bg1"/>
                </a:solidFill>
                <a:latin typeface="Raleway" panose="020B0503030101060003" pitchFamily="34" charset="77"/>
              </a:rPr>
              <a:t> </a:t>
            </a:r>
          </a:p>
        </p:txBody>
      </p:sp>
    </p:spTree>
    <p:extLst>
      <p:ext uri="{BB962C8B-B14F-4D97-AF65-F5344CB8AC3E}">
        <p14:creationId xmlns:p14="http://schemas.microsoft.com/office/powerpoint/2010/main" val="3295842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CC1F153E-D9BB-9D45-88F6-A36406DEA460}"/>
              </a:ext>
            </a:extLst>
          </p:cNvPr>
          <p:cNvPicPr>
            <a:picLocks noChangeAspect="1"/>
          </p:cNvPicPr>
          <p:nvPr/>
        </p:nvPicPr>
        <p:blipFill>
          <a:blip r:embed="rId3"/>
          <a:stretch>
            <a:fillRect/>
          </a:stretch>
        </p:blipFill>
        <p:spPr>
          <a:xfrm>
            <a:off x="3578246" y="1045845"/>
            <a:ext cx="4766310" cy="4766310"/>
          </a:xfrm>
          <a:prstGeom prst="rect">
            <a:avLst/>
          </a:prstGeom>
        </p:spPr>
      </p:pic>
      <p:sp>
        <p:nvSpPr>
          <p:cNvPr id="5" name="TextBox 4">
            <a:extLst>
              <a:ext uri="{FF2B5EF4-FFF2-40B4-BE49-F238E27FC236}">
                <a16:creationId xmlns:a16="http://schemas.microsoft.com/office/drawing/2014/main" id="{85E2FC70-3476-8341-8001-DCD3226A3235}"/>
              </a:ext>
            </a:extLst>
          </p:cNvPr>
          <p:cNvSpPr txBox="1"/>
          <p:nvPr/>
        </p:nvSpPr>
        <p:spPr>
          <a:xfrm>
            <a:off x="414994" y="6223440"/>
            <a:ext cx="6600825" cy="307777"/>
          </a:xfrm>
          <a:prstGeom prst="rect">
            <a:avLst/>
          </a:prstGeom>
          <a:noFill/>
        </p:spPr>
        <p:txBody>
          <a:bodyPr wrap="square" rtlCol="0">
            <a:spAutoFit/>
          </a:bodyPr>
          <a:lstStyle/>
          <a:p>
            <a:r>
              <a:rPr lang="en-US" sz="1400" b="1" dirty="0">
                <a:solidFill>
                  <a:schemeClr val="bg1"/>
                </a:solidFill>
                <a:latin typeface="Raleway" panose="020B0503030101060003" pitchFamily="34" charset="77"/>
              </a:rPr>
              <a:t>Believe</a:t>
            </a:r>
            <a:r>
              <a:rPr lang="en-US" sz="1400" dirty="0">
                <a:solidFill>
                  <a:schemeClr val="bg1"/>
                </a:solidFill>
                <a:latin typeface="Raleway" panose="020B0503030101060003" pitchFamily="34" charset="77"/>
              </a:rPr>
              <a:t> in Hopkins County. </a:t>
            </a:r>
            <a:r>
              <a:rPr lang="en-US" sz="1400" b="1" dirty="0">
                <a:solidFill>
                  <a:schemeClr val="bg1"/>
                </a:solidFill>
                <a:latin typeface="Raleway" panose="020B0503030101060003" pitchFamily="34" charset="77"/>
              </a:rPr>
              <a:t>Belong</a:t>
            </a:r>
            <a:r>
              <a:rPr lang="en-US" sz="1400" dirty="0">
                <a:solidFill>
                  <a:schemeClr val="bg1"/>
                </a:solidFill>
                <a:latin typeface="Raleway" panose="020B0503030101060003" pitchFamily="34" charset="77"/>
              </a:rPr>
              <a:t> to the Chamber. </a:t>
            </a:r>
          </a:p>
        </p:txBody>
      </p:sp>
    </p:spTree>
    <p:extLst>
      <p:ext uri="{BB962C8B-B14F-4D97-AF65-F5344CB8AC3E}">
        <p14:creationId xmlns:p14="http://schemas.microsoft.com/office/powerpoint/2010/main" val="336977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erson, indoor, restaurant&#10;&#10;Description automatically generated">
            <a:extLst>
              <a:ext uri="{FF2B5EF4-FFF2-40B4-BE49-F238E27FC236}">
                <a16:creationId xmlns:a16="http://schemas.microsoft.com/office/drawing/2014/main" id="{AED208C0-1C7C-0343-93D3-E48D1DF9250E}"/>
              </a:ext>
            </a:extLst>
          </p:cNvPr>
          <p:cNvPicPr>
            <a:picLocks noChangeAspect="1"/>
          </p:cNvPicPr>
          <p:nvPr/>
        </p:nvPicPr>
        <p:blipFill>
          <a:blip r:embed="rId2"/>
          <a:stretch>
            <a:fillRect/>
          </a:stretch>
        </p:blipFill>
        <p:spPr>
          <a:xfrm>
            <a:off x="783845" y="0"/>
            <a:ext cx="5143500" cy="6858000"/>
          </a:xfrm>
          <a:prstGeom prst="rect">
            <a:avLst/>
          </a:prstGeom>
        </p:spPr>
      </p:pic>
      <p:sp>
        <p:nvSpPr>
          <p:cNvPr id="3" name="Rectangle 2">
            <a:extLst>
              <a:ext uri="{FF2B5EF4-FFF2-40B4-BE49-F238E27FC236}">
                <a16:creationId xmlns:a16="http://schemas.microsoft.com/office/drawing/2014/main" id="{0AC67D62-493F-4E4D-A0E6-B0C9FEB91970}"/>
              </a:ext>
            </a:extLst>
          </p:cNvPr>
          <p:cNvSpPr/>
          <p:nvPr/>
        </p:nvSpPr>
        <p:spPr>
          <a:xfrm rot="10800000">
            <a:off x="4207255" y="1314452"/>
            <a:ext cx="7200900" cy="4457696"/>
          </a:xfrm>
          <a:prstGeom prst="rect">
            <a:avLst/>
          </a:prstGeom>
          <a:gradFill flip="none" rotWithShape="1">
            <a:gsLst>
              <a:gs pos="0">
                <a:schemeClr val="accent1">
                  <a:lumMod val="67000"/>
                </a:schemeClr>
              </a:gs>
              <a:gs pos="48000">
                <a:srgbClr val="236092"/>
              </a:gs>
              <a:gs pos="100000">
                <a:srgbClr val="318BB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355E"/>
              </a:solidFill>
            </a:endParaRPr>
          </a:p>
        </p:txBody>
      </p:sp>
      <p:sp>
        <p:nvSpPr>
          <p:cNvPr id="6" name="TextBox 5">
            <a:extLst>
              <a:ext uri="{FF2B5EF4-FFF2-40B4-BE49-F238E27FC236}">
                <a16:creationId xmlns:a16="http://schemas.microsoft.com/office/drawing/2014/main" id="{89ECFB43-BFB5-1D45-9E6B-33062A214120}"/>
              </a:ext>
            </a:extLst>
          </p:cNvPr>
          <p:cNvSpPr txBox="1"/>
          <p:nvPr/>
        </p:nvSpPr>
        <p:spPr>
          <a:xfrm>
            <a:off x="5272494" y="6250082"/>
            <a:ext cx="6600825" cy="307777"/>
          </a:xfrm>
          <a:prstGeom prst="rect">
            <a:avLst/>
          </a:prstGeom>
          <a:noFill/>
        </p:spPr>
        <p:txBody>
          <a:bodyPr wrap="square" rtlCol="0">
            <a:spAutoFit/>
          </a:bodyPr>
          <a:lstStyle/>
          <a:p>
            <a:pPr algn="r"/>
            <a:r>
              <a:rPr lang="en-US" sz="1400" b="1" dirty="0">
                <a:solidFill>
                  <a:srgbClr val="1F355E"/>
                </a:solidFill>
                <a:latin typeface="Raleway" panose="020B0503030101060003" pitchFamily="34" charset="77"/>
              </a:rPr>
              <a:t>Believe</a:t>
            </a:r>
            <a:r>
              <a:rPr lang="en-US" sz="1400" dirty="0">
                <a:solidFill>
                  <a:srgbClr val="1F355E"/>
                </a:solidFill>
                <a:latin typeface="Raleway" panose="020B0503030101060003" pitchFamily="34" charset="77"/>
              </a:rPr>
              <a:t> in Hopkins County. </a:t>
            </a:r>
            <a:r>
              <a:rPr lang="en-US" sz="1400" b="1" dirty="0">
                <a:solidFill>
                  <a:srgbClr val="1F355E"/>
                </a:solidFill>
                <a:latin typeface="Raleway" panose="020B0503030101060003" pitchFamily="34" charset="77"/>
              </a:rPr>
              <a:t>Belong</a:t>
            </a:r>
            <a:r>
              <a:rPr lang="en-US" sz="1400" dirty="0">
                <a:solidFill>
                  <a:srgbClr val="1F355E"/>
                </a:solidFill>
                <a:latin typeface="Raleway" panose="020B0503030101060003" pitchFamily="34" charset="77"/>
              </a:rPr>
              <a:t> to the Chamber. </a:t>
            </a:r>
          </a:p>
        </p:txBody>
      </p:sp>
      <p:sp>
        <p:nvSpPr>
          <p:cNvPr id="2" name="Title 1">
            <a:extLst>
              <a:ext uri="{FF2B5EF4-FFF2-40B4-BE49-F238E27FC236}">
                <a16:creationId xmlns:a16="http://schemas.microsoft.com/office/drawing/2014/main" id="{AAF8AA6E-7EBC-134A-80E3-4A7EEEE97A94}"/>
              </a:ext>
            </a:extLst>
          </p:cNvPr>
          <p:cNvSpPr>
            <a:spLocks noGrp="1"/>
          </p:cNvSpPr>
          <p:nvPr>
            <p:ph type="title"/>
          </p:nvPr>
        </p:nvSpPr>
        <p:spPr>
          <a:xfrm>
            <a:off x="4871975" y="1894427"/>
            <a:ext cx="6053379" cy="1325563"/>
          </a:xfrm>
        </p:spPr>
        <p:txBody>
          <a:bodyPr>
            <a:noAutofit/>
          </a:bodyPr>
          <a:lstStyle/>
          <a:p>
            <a:r>
              <a:rPr lang="en-US" sz="6000" b="1" dirty="0">
                <a:solidFill>
                  <a:schemeClr val="bg1"/>
                </a:solidFill>
                <a:latin typeface="Raleway ExtraBold" panose="020B0503030101060003" pitchFamily="34" charset="77"/>
              </a:rPr>
              <a:t>Imagine…</a:t>
            </a:r>
          </a:p>
        </p:txBody>
      </p:sp>
      <p:sp>
        <p:nvSpPr>
          <p:cNvPr id="5" name="TextBox 4">
            <a:extLst>
              <a:ext uri="{FF2B5EF4-FFF2-40B4-BE49-F238E27FC236}">
                <a16:creationId xmlns:a16="http://schemas.microsoft.com/office/drawing/2014/main" id="{BAF76A59-6C53-F047-9315-F123E7308269}"/>
              </a:ext>
            </a:extLst>
          </p:cNvPr>
          <p:cNvSpPr txBox="1"/>
          <p:nvPr/>
        </p:nvSpPr>
        <p:spPr>
          <a:xfrm>
            <a:off x="4871975" y="3120641"/>
            <a:ext cx="5470903" cy="1884940"/>
          </a:xfrm>
          <a:prstGeom prst="rect">
            <a:avLst/>
          </a:prstGeom>
          <a:noFill/>
        </p:spPr>
        <p:txBody>
          <a:bodyPr wrap="square" rtlCol="0">
            <a:spAutoFit/>
          </a:bodyPr>
          <a:lstStyle/>
          <a:p>
            <a:pPr>
              <a:lnSpc>
                <a:spcPct val="150000"/>
              </a:lnSpc>
            </a:pPr>
            <a:r>
              <a:rPr lang="en-US" sz="2000" dirty="0">
                <a:solidFill>
                  <a:schemeClr val="bg1"/>
                </a:solidFill>
                <a:latin typeface="Raleway" panose="020B0503030101060003" pitchFamily="34" charset="77"/>
              </a:rPr>
              <a:t>….how our community would be transformed if our local retail community generated $125,000 in economic impact for our region – </a:t>
            </a:r>
            <a:r>
              <a:rPr lang="en-US" sz="2000" b="1" dirty="0">
                <a:solidFill>
                  <a:schemeClr val="bg1"/>
                </a:solidFill>
                <a:latin typeface="Raleway" panose="020B0503030101060003" pitchFamily="34" charset="77"/>
              </a:rPr>
              <a:t>IN A SINGLE WEEKEND.</a:t>
            </a:r>
          </a:p>
        </p:txBody>
      </p:sp>
    </p:spTree>
    <p:extLst>
      <p:ext uri="{BB962C8B-B14F-4D97-AF65-F5344CB8AC3E}">
        <p14:creationId xmlns:p14="http://schemas.microsoft.com/office/powerpoint/2010/main" val="616662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9547705-C9FD-7B43-9B5B-F672273343EE}"/>
              </a:ext>
            </a:extLst>
          </p:cNvPr>
          <p:cNvSpPr txBox="1">
            <a:spLocks/>
          </p:cNvSpPr>
          <p:nvPr/>
        </p:nvSpPr>
        <p:spPr>
          <a:xfrm>
            <a:off x="630356" y="331200"/>
            <a:ext cx="5025541" cy="12429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r>
              <a:rPr lang="en-US" b="1" dirty="0">
                <a:solidFill>
                  <a:srgbClr val="1F355E"/>
                </a:solidFill>
                <a:latin typeface="Raleway ExtraBold" panose="020B0503030101060003" pitchFamily="34" charset="77"/>
              </a:rPr>
              <a:t>How the Retail Industry Impacts Us All</a:t>
            </a:r>
          </a:p>
        </p:txBody>
      </p:sp>
      <p:sp>
        <p:nvSpPr>
          <p:cNvPr id="11" name="TextBox 10">
            <a:extLst>
              <a:ext uri="{FF2B5EF4-FFF2-40B4-BE49-F238E27FC236}">
                <a16:creationId xmlns:a16="http://schemas.microsoft.com/office/drawing/2014/main" id="{BEC6D39B-07D0-3045-90FE-443BF5595A9A}"/>
              </a:ext>
            </a:extLst>
          </p:cNvPr>
          <p:cNvSpPr txBox="1"/>
          <p:nvPr/>
        </p:nvSpPr>
        <p:spPr>
          <a:xfrm>
            <a:off x="1082520" y="2031478"/>
            <a:ext cx="4369371" cy="1090555"/>
          </a:xfrm>
          <a:prstGeom prst="rect">
            <a:avLst/>
          </a:prstGeom>
          <a:noFill/>
        </p:spPr>
        <p:txBody>
          <a:bodyPr wrap="square" rtlCol="0">
            <a:spAutoFit/>
          </a:bodyPr>
          <a:lstStyle/>
          <a:p>
            <a:pPr lvl="0">
              <a:lnSpc>
                <a:spcPct val="150000"/>
              </a:lnSpc>
            </a:pPr>
            <a:r>
              <a:rPr lang="en-US" sz="1500" dirty="0">
                <a:solidFill>
                  <a:schemeClr val="tx1">
                    <a:lumMod val="75000"/>
                    <a:lumOff val="25000"/>
                  </a:schemeClr>
                </a:solidFill>
                <a:latin typeface="Raleway Medium" panose="020B0503030101060003" pitchFamily="34" charset="77"/>
              </a:rPr>
              <a:t>Money spent at small businesses stays in OUR economy at a higher percentage than money spent at chain retailers. </a:t>
            </a:r>
          </a:p>
        </p:txBody>
      </p:sp>
      <p:cxnSp>
        <p:nvCxnSpPr>
          <p:cNvPr id="12" name="Straight Connector 11">
            <a:extLst>
              <a:ext uri="{FF2B5EF4-FFF2-40B4-BE49-F238E27FC236}">
                <a16:creationId xmlns:a16="http://schemas.microsoft.com/office/drawing/2014/main" id="{A18DECF1-E71A-7240-8FB1-A89F8D8E720E}"/>
              </a:ext>
            </a:extLst>
          </p:cNvPr>
          <p:cNvCxnSpPr>
            <a:cxnSpLocks/>
          </p:cNvCxnSpPr>
          <p:nvPr/>
        </p:nvCxnSpPr>
        <p:spPr>
          <a:xfrm>
            <a:off x="735552" y="1786616"/>
            <a:ext cx="754743" cy="0"/>
          </a:xfrm>
          <a:prstGeom prst="line">
            <a:avLst/>
          </a:prstGeom>
          <a:ln w="57150">
            <a:solidFill>
              <a:srgbClr val="318BB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3963A14-D7C0-4843-92AE-D69A363DBFF8}"/>
              </a:ext>
            </a:extLst>
          </p:cNvPr>
          <p:cNvSpPr txBox="1"/>
          <p:nvPr/>
        </p:nvSpPr>
        <p:spPr>
          <a:xfrm>
            <a:off x="1082520" y="3278110"/>
            <a:ext cx="4466907" cy="1090555"/>
          </a:xfrm>
          <a:prstGeom prst="rect">
            <a:avLst/>
          </a:prstGeom>
          <a:noFill/>
        </p:spPr>
        <p:txBody>
          <a:bodyPr wrap="square" rtlCol="0">
            <a:spAutoFit/>
          </a:bodyPr>
          <a:lstStyle/>
          <a:p>
            <a:pPr lvl="0">
              <a:lnSpc>
                <a:spcPct val="150000"/>
              </a:lnSpc>
            </a:pPr>
            <a:r>
              <a:rPr lang="en-US" sz="1500" dirty="0">
                <a:solidFill>
                  <a:schemeClr val="tx1">
                    <a:lumMod val="75000"/>
                    <a:lumOff val="25000"/>
                  </a:schemeClr>
                </a:solidFill>
                <a:latin typeface="Raleway Medium" panose="020B0503030101060003" pitchFamily="34" charset="77"/>
              </a:rPr>
              <a:t>Small businesses contribute to local job creation. Small businesses make up a huge portion of Hopkins County’s economy.</a:t>
            </a:r>
          </a:p>
        </p:txBody>
      </p:sp>
      <p:sp>
        <p:nvSpPr>
          <p:cNvPr id="14" name="TextBox 13">
            <a:extLst>
              <a:ext uri="{FF2B5EF4-FFF2-40B4-BE49-F238E27FC236}">
                <a16:creationId xmlns:a16="http://schemas.microsoft.com/office/drawing/2014/main" id="{13691113-593F-3C4F-A43D-FC76707E1627}"/>
              </a:ext>
            </a:extLst>
          </p:cNvPr>
          <p:cNvSpPr txBox="1"/>
          <p:nvPr/>
        </p:nvSpPr>
        <p:spPr>
          <a:xfrm>
            <a:off x="1082520" y="4492993"/>
            <a:ext cx="4466907" cy="1436804"/>
          </a:xfrm>
          <a:prstGeom prst="rect">
            <a:avLst/>
          </a:prstGeom>
          <a:noFill/>
        </p:spPr>
        <p:txBody>
          <a:bodyPr wrap="square" rtlCol="0">
            <a:spAutoFit/>
          </a:bodyPr>
          <a:lstStyle/>
          <a:p>
            <a:pPr lvl="0">
              <a:lnSpc>
                <a:spcPct val="150000"/>
              </a:lnSpc>
            </a:pPr>
            <a:r>
              <a:rPr lang="en-US" sz="1500" dirty="0">
                <a:solidFill>
                  <a:schemeClr val="tx1">
                    <a:lumMod val="75000"/>
                    <a:lumOff val="25000"/>
                  </a:schemeClr>
                </a:solidFill>
                <a:latin typeface="Raleway Medium" panose="020B0503030101060003" pitchFamily="34" charset="77"/>
              </a:rPr>
              <a:t>Shopping locally supports the small businesses that are the fabric of any community and contribute to the development of a unique, vibrant local culture.</a:t>
            </a:r>
          </a:p>
        </p:txBody>
      </p:sp>
      <p:sp>
        <p:nvSpPr>
          <p:cNvPr id="15" name="Title 1">
            <a:extLst>
              <a:ext uri="{FF2B5EF4-FFF2-40B4-BE49-F238E27FC236}">
                <a16:creationId xmlns:a16="http://schemas.microsoft.com/office/drawing/2014/main" id="{3194A07E-E6E0-894F-9EBD-35B9C5ED83BC}"/>
              </a:ext>
            </a:extLst>
          </p:cNvPr>
          <p:cNvSpPr txBox="1">
            <a:spLocks/>
          </p:cNvSpPr>
          <p:nvPr/>
        </p:nvSpPr>
        <p:spPr>
          <a:xfrm>
            <a:off x="377100" y="2201185"/>
            <a:ext cx="716904" cy="586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r"/>
            <a:r>
              <a:rPr lang="en-US" sz="4400" b="1" dirty="0">
                <a:solidFill>
                  <a:srgbClr val="1F355E"/>
                </a:solidFill>
                <a:latin typeface="Helvetica" pitchFamily="2" charset="0"/>
                <a:cs typeface="Arial" panose="020B0604020202020204" pitchFamily="34" charset="0"/>
              </a:rPr>
              <a:t>1</a:t>
            </a:r>
          </a:p>
        </p:txBody>
      </p:sp>
      <p:sp>
        <p:nvSpPr>
          <p:cNvPr id="17" name="Title 1">
            <a:extLst>
              <a:ext uri="{FF2B5EF4-FFF2-40B4-BE49-F238E27FC236}">
                <a16:creationId xmlns:a16="http://schemas.microsoft.com/office/drawing/2014/main" id="{8FE4B3F8-C11D-174D-971F-B8D16F33B040}"/>
              </a:ext>
            </a:extLst>
          </p:cNvPr>
          <p:cNvSpPr txBox="1">
            <a:spLocks/>
          </p:cNvSpPr>
          <p:nvPr/>
        </p:nvSpPr>
        <p:spPr>
          <a:xfrm>
            <a:off x="377100" y="3425335"/>
            <a:ext cx="716904" cy="586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r"/>
            <a:r>
              <a:rPr lang="en-US" sz="4400" b="1" dirty="0">
                <a:solidFill>
                  <a:srgbClr val="1F355E"/>
                </a:solidFill>
                <a:latin typeface="Helvetica" pitchFamily="2" charset="0"/>
                <a:cs typeface="Arial" panose="020B0604020202020204" pitchFamily="34" charset="0"/>
              </a:rPr>
              <a:t>2</a:t>
            </a:r>
          </a:p>
        </p:txBody>
      </p:sp>
      <p:sp>
        <p:nvSpPr>
          <p:cNvPr id="18" name="Title 1">
            <a:extLst>
              <a:ext uri="{FF2B5EF4-FFF2-40B4-BE49-F238E27FC236}">
                <a16:creationId xmlns:a16="http://schemas.microsoft.com/office/drawing/2014/main" id="{AEAD0880-3C59-BC4C-8460-D0431EBA9691}"/>
              </a:ext>
            </a:extLst>
          </p:cNvPr>
          <p:cNvSpPr txBox="1">
            <a:spLocks/>
          </p:cNvSpPr>
          <p:nvPr/>
        </p:nvSpPr>
        <p:spPr>
          <a:xfrm>
            <a:off x="370536" y="4647694"/>
            <a:ext cx="716904" cy="586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r"/>
            <a:r>
              <a:rPr lang="en-US" sz="4400" b="1" dirty="0">
                <a:solidFill>
                  <a:srgbClr val="1F355E"/>
                </a:solidFill>
                <a:latin typeface="Helvetica" pitchFamily="2" charset="0"/>
              </a:rPr>
              <a:t>3</a:t>
            </a:r>
          </a:p>
        </p:txBody>
      </p:sp>
      <p:sp>
        <p:nvSpPr>
          <p:cNvPr id="20" name="TextBox 19">
            <a:extLst>
              <a:ext uri="{FF2B5EF4-FFF2-40B4-BE49-F238E27FC236}">
                <a16:creationId xmlns:a16="http://schemas.microsoft.com/office/drawing/2014/main" id="{D29ED0DD-8D86-5741-8861-DF84ADFBE1DC}"/>
              </a:ext>
            </a:extLst>
          </p:cNvPr>
          <p:cNvSpPr txBox="1"/>
          <p:nvPr/>
        </p:nvSpPr>
        <p:spPr>
          <a:xfrm>
            <a:off x="414994" y="6223440"/>
            <a:ext cx="6600825" cy="307777"/>
          </a:xfrm>
          <a:prstGeom prst="rect">
            <a:avLst/>
          </a:prstGeom>
          <a:noFill/>
        </p:spPr>
        <p:txBody>
          <a:bodyPr wrap="square" rtlCol="0">
            <a:spAutoFit/>
          </a:bodyPr>
          <a:lstStyle/>
          <a:p>
            <a:r>
              <a:rPr lang="en-US" sz="1400" b="1" dirty="0">
                <a:solidFill>
                  <a:srgbClr val="1F355E"/>
                </a:solidFill>
                <a:latin typeface="Raleway" panose="020B0503030101060003" pitchFamily="34" charset="77"/>
              </a:rPr>
              <a:t>Believe</a:t>
            </a:r>
            <a:r>
              <a:rPr lang="en-US" sz="1400" dirty="0">
                <a:solidFill>
                  <a:srgbClr val="1F355E"/>
                </a:solidFill>
                <a:latin typeface="Raleway" panose="020B0503030101060003" pitchFamily="34" charset="77"/>
              </a:rPr>
              <a:t> in Hopkins County. </a:t>
            </a:r>
            <a:r>
              <a:rPr lang="en-US" sz="1400" b="1" dirty="0">
                <a:solidFill>
                  <a:srgbClr val="1F355E"/>
                </a:solidFill>
                <a:latin typeface="Raleway" panose="020B0503030101060003" pitchFamily="34" charset="77"/>
              </a:rPr>
              <a:t>Belong</a:t>
            </a:r>
            <a:r>
              <a:rPr lang="en-US" sz="1400" dirty="0">
                <a:solidFill>
                  <a:srgbClr val="1F355E"/>
                </a:solidFill>
                <a:latin typeface="Raleway" panose="020B0503030101060003" pitchFamily="34" charset="77"/>
              </a:rPr>
              <a:t> to the Chamber. </a:t>
            </a:r>
          </a:p>
        </p:txBody>
      </p:sp>
      <p:pic>
        <p:nvPicPr>
          <p:cNvPr id="5" name="Picture Placeholder 4">
            <a:extLst>
              <a:ext uri="{FF2B5EF4-FFF2-40B4-BE49-F238E27FC236}">
                <a16:creationId xmlns:a16="http://schemas.microsoft.com/office/drawing/2014/main" id="{B38BC192-94B3-CC4F-B8CA-625B317A319C}"/>
              </a:ext>
            </a:extLst>
          </p:cNvPr>
          <p:cNvPicPr>
            <a:picLocks noGrp="1" noChangeAspect="1"/>
          </p:cNvPicPr>
          <p:nvPr>
            <p:ph type="pic" idx="1"/>
          </p:nvPr>
        </p:nvPicPr>
        <p:blipFill rotWithShape="1">
          <a:blip r:embed="rId3"/>
          <a:srcRect l="12042" t="19381" r="3984" b="15308"/>
          <a:stretch/>
        </p:blipFill>
        <p:spPr>
          <a:xfrm>
            <a:off x="6857867" y="680354"/>
            <a:ext cx="4658058" cy="5249429"/>
          </a:xfrm>
        </p:spPr>
      </p:pic>
    </p:spTree>
    <p:extLst>
      <p:ext uri="{BB962C8B-B14F-4D97-AF65-F5344CB8AC3E}">
        <p14:creationId xmlns:p14="http://schemas.microsoft.com/office/powerpoint/2010/main" val="3548762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46F35DAD-3DF5-3C44-8746-1AD80383C99F}"/>
              </a:ext>
            </a:extLst>
          </p:cNvPr>
          <p:cNvPicPr>
            <a:picLocks noGrp="1" noChangeAspect="1"/>
          </p:cNvPicPr>
          <p:nvPr>
            <p:ph idx="1"/>
          </p:nvPr>
        </p:nvPicPr>
        <p:blipFill>
          <a:blip r:embed="rId2"/>
          <a:srcRect/>
          <a:stretch/>
        </p:blipFill>
        <p:spPr>
          <a:xfrm>
            <a:off x="-1" y="3318"/>
            <a:ext cx="12213411" cy="6870043"/>
          </a:xfrm>
        </p:spPr>
      </p:pic>
      <p:sp>
        <p:nvSpPr>
          <p:cNvPr id="6" name="Rectangle 5">
            <a:extLst>
              <a:ext uri="{FF2B5EF4-FFF2-40B4-BE49-F238E27FC236}">
                <a16:creationId xmlns:a16="http://schemas.microsoft.com/office/drawing/2014/main" id="{9DCA1C1C-71DA-8846-AA0D-2577129DC945}"/>
              </a:ext>
            </a:extLst>
          </p:cNvPr>
          <p:cNvSpPr/>
          <p:nvPr/>
        </p:nvSpPr>
        <p:spPr>
          <a:xfrm>
            <a:off x="0" y="0"/>
            <a:ext cx="6031166" cy="6886062"/>
          </a:xfrm>
          <a:prstGeom prst="rect">
            <a:avLst/>
          </a:prstGeom>
          <a:solidFill>
            <a:srgbClr val="318BBC">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11751C4-17DB-B449-85CF-854F10694B1C}"/>
              </a:ext>
            </a:extLst>
          </p:cNvPr>
          <p:cNvSpPr/>
          <p:nvPr/>
        </p:nvSpPr>
        <p:spPr>
          <a:xfrm>
            <a:off x="6023458" y="-1"/>
            <a:ext cx="6189952" cy="6876681"/>
          </a:xfrm>
          <a:prstGeom prst="rect">
            <a:avLst/>
          </a:prstGeom>
          <a:solidFill>
            <a:srgbClr val="1F355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itle 8">
            <a:extLst>
              <a:ext uri="{FF2B5EF4-FFF2-40B4-BE49-F238E27FC236}">
                <a16:creationId xmlns:a16="http://schemas.microsoft.com/office/drawing/2014/main" id="{FCF4AB6D-3C9D-554B-996E-0A831A473765}"/>
              </a:ext>
            </a:extLst>
          </p:cNvPr>
          <p:cNvSpPr>
            <a:spLocks noGrp="1"/>
          </p:cNvSpPr>
          <p:nvPr>
            <p:ph type="title"/>
          </p:nvPr>
        </p:nvSpPr>
        <p:spPr>
          <a:xfrm>
            <a:off x="1486447" y="754857"/>
            <a:ext cx="3020878" cy="779464"/>
          </a:xfrm>
        </p:spPr>
        <p:txBody>
          <a:bodyPr>
            <a:normAutofit/>
          </a:bodyPr>
          <a:lstStyle/>
          <a:p>
            <a:pPr algn="ctr"/>
            <a:r>
              <a:rPr lang="en-US" sz="2400" dirty="0">
                <a:solidFill>
                  <a:schemeClr val="bg1"/>
                </a:solidFill>
              </a:rPr>
              <a:t>OUR </a:t>
            </a:r>
            <a:r>
              <a:rPr lang="en-US" sz="2400" b="1" dirty="0">
                <a:solidFill>
                  <a:schemeClr val="bg1"/>
                </a:solidFill>
              </a:rPr>
              <a:t>VISION</a:t>
            </a:r>
            <a:endParaRPr lang="en-US" sz="2800" b="1" dirty="0">
              <a:solidFill>
                <a:schemeClr val="bg1"/>
              </a:solidFill>
            </a:endParaRPr>
          </a:p>
        </p:txBody>
      </p:sp>
      <p:sp>
        <p:nvSpPr>
          <p:cNvPr id="10" name="Title 8">
            <a:extLst>
              <a:ext uri="{FF2B5EF4-FFF2-40B4-BE49-F238E27FC236}">
                <a16:creationId xmlns:a16="http://schemas.microsoft.com/office/drawing/2014/main" id="{8542F2A2-9DAB-1D47-875E-A8C3BAC87AE7}"/>
              </a:ext>
            </a:extLst>
          </p:cNvPr>
          <p:cNvSpPr txBox="1">
            <a:spLocks/>
          </p:cNvSpPr>
          <p:nvPr/>
        </p:nvSpPr>
        <p:spPr>
          <a:xfrm>
            <a:off x="7663763" y="754857"/>
            <a:ext cx="3020878" cy="7794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a:lstStyle>
          <a:p>
            <a:pPr algn="ctr"/>
            <a:r>
              <a:rPr lang="en-US" sz="2400" dirty="0">
                <a:solidFill>
                  <a:schemeClr val="bg1"/>
                </a:solidFill>
              </a:rPr>
              <a:t>OUR </a:t>
            </a:r>
            <a:r>
              <a:rPr lang="en-US" sz="2400" b="1" dirty="0">
                <a:solidFill>
                  <a:schemeClr val="bg1"/>
                </a:solidFill>
              </a:rPr>
              <a:t>MISSION</a:t>
            </a:r>
            <a:endParaRPr lang="en-US" sz="2800" b="1" dirty="0">
              <a:solidFill>
                <a:schemeClr val="bg1"/>
              </a:solidFill>
            </a:endParaRPr>
          </a:p>
        </p:txBody>
      </p:sp>
      <p:sp>
        <p:nvSpPr>
          <p:cNvPr id="11" name="TextBox 10">
            <a:extLst>
              <a:ext uri="{FF2B5EF4-FFF2-40B4-BE49-F238E27FC236}">
                <a16:creationId xmlns:a16="http://schemas.microsoft.com/office/drawing/2014/main" id="{838DC660-7E61-8246-AFDA-46C36D72B416}"/>
              </a:ext>
            </a:extLst>
          </p:cNvPr>
          <p:cNvSpPr txBox="1"/>
          <p:nvPr/>
        </p:nvSpPr>
        <p:spPr>
          <a:xfrm>
            <a:off x="480109" y="2194583"/>
            <a:ext cx="5033555" cy="2339102"/>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77"/>
              </a:rPr>
              <a:t>To be the catalyst for business growth to create a vibrant and prosperous community.</a:t>
            </a:r>
          </a:p>
          <a:p>
            <a:endParaRPr lang="en-US" dirty="0"/>
          </a:p>
        </p:txBody>
      </p:sp>
      <p:sp>
        <p:nvSpPr>
          <p:cNvPr id="15" name="TextBox 14">
            <a:extLst>
              <a:ext uri="{FF2B5EF4-FFF2-40B4-BE49-F238E27FC236}">
                <a16:creationId xmlns:a16="http://schemas.microsoft.com/office/drawing/2014/main" id="{3ECD8D1E-276E-6548-991F-2169ABFE3455}"/>
              </a:ext>
            </a:extLst>
          </p:cNvPr>
          <p:cNvSpPr txBox="1"/>
          <p:nvPr/>
        </p:nvSpPr>
        <p:spPr>
          <a:xfrm>
            <a:off x="6657425" y="2440805"/>
            <a:ext cx="5033555" cy="1846659"/>
          </a:xfrm>
          <a:prstGeom prst="rect">
            <a:avLst/>
          </a:prstGeom>
          <a:noFill/>
        </p:spPr>
        <p:txBody>
          <a:bodyPr wrap="square" rtlCol="0">
            <a:spAutoFit/>
          </a:bodyPr>
          <a:lstStyle/>
          <a:p>
            <a:pPr algn="ctr"/>
            <a:r>
              <a:rPr lang="en-US" sz="3200" b="1" dirty="0">
                <a:solidFill>
                  <a:schemeClr val="bg1"/>
                </a:solidFill>
                <a:latin typeface="Raleway" panose="020B0503030101060003" pitchFamily="34" charset="77"/>
              </a:rPr>
              <a:t>To promote business and commerce in Hopkins County.</a:t>
            </a:r>
          </a:p>
          <a:p>
            <a:endParaRPr lang="en-US" dirty="0"/>
          </a:p>
        </p:txBody>
      </p:sp>
      <p:sp>
        <p:nvSpPr>
          <p:cNvPr id="16" name="TextBox 15">
            <a:extLst>
              <a:ext uri="{FF2B5EF4-FFF2-40B4-BE49-F238E27FC236}">
                <a16:creationId xmlns:a16="http://schemas.microsoft.com/office/drawing/2014/main" id="{692E7D5E-85CF-E34B-8FF2-95CCF04B6853}"/>
              </a:ext>
            </a:extLst>
          </p:cNvPr>
          <p:cNvSpPr txBox="1"/>
          <p:nvPr/>
        </p:nvSpPr>
        <p:spPr>
          <a:xfrm>
            <a:off x="414994" y="6223440"/>
            <a:ext cx="6600825" cy="307777"/>
          </a:xfrm>
          <a:prstGeom prst="rect">
            <a:avLst/>
          </a:prstGeom>
          <a:noFill/>
        </p:spPr>
        <p:txBody>
          <a:bodyPr wrap="square" rtlCol="0">
            <a:spAutoFit/>
          </a:bodyPr>
          <a:lstStyle/>
          <a:p>
            <a:r>
              <a:rPr lang="en-US" sz="1400" b="1" dirty="0">
                <a:solidFill>
                  <a:schemeClr val="bg1"/>
                </a:solidFill>
                <a:latin typeface="Raleway" panose="020B0503030101060003" pitchFamily="34" charset="77"/>
              </a:rPr>
              <a:t>Believe</a:t>
            </a:r>
            <a:r>
              <a:rPr lang="en-US" sz="1400" dirty="0">
                <a:solidFill>
                  <a:schemeClr val="bg1"/>
                </a:solidFill>
                <a:latin typeface="Raleway" panose="020B0503030101060003" pitchFamily="34" charset="77"/>
              </a:rPr>
              <a:t> in Hopkins County. </a:t>
            </a:r>
            <a:r>
              <a:rPr lang="en-US" sz="1400" b="1" dirty="0">
                <a:solidFill>
                  <a:schemeClr val="bg1"/>
                </a:solidFill>
                <a:latin typeface="Raleway" panose="020B0503030101060003" pitchFamily="34" charset="77"/>
              </a:rPr>
              <a:t>Belong</a:t>
            </a:r>
            <a:r>
              <a:rPr lang="en-US" sz="1400" dirty="0">
                <a:solidFill>
                  <a:schemeClr val="bg1"/>
                </a:solidFill>
                <a:latin typeface="Raleway" panose="020B0503030101060003" pitchFamily="34" charset="77"/>
              </a:rPr>
              <a:t> to the Chamber. </a:t>
            </a:r>
          </a:p>
        </p:txBody>
      </p:sp>
    </p:spTree>
    <p:extLst>
      <p:ext uri="{BB962C8B-B14F-4D97-AF65-F5344CB8AC3E}">
        <p14:creationId xmlns:p14="http://schemas.microsoft.com/office/powerpoint/2010/main" val="87160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E4839-AC17-1242-8DB0-B438EBC56F49}"/>
              </a:ext>
            </a:extLst>
          </p:cNvPr>
          <p:cNvSpPr txBox="1"/>
          <p:nvPr/>
        </p:nvSpPr>
        <p:spPr>
          <a:xfrm>
            <a:off x="414994" y="6223440"/>
            <a:ext cx="6600825" cy="307777"/>
          </a:xfrm>
          <a:prstGeom prst="rect">
            <a:avLst/>
          </a:prstGeom>
          <a:noFill/>
        </p:spPr>
        <p:txBody>
          <a:bodyPr wrap="square" rtlCol="0">
            <a:spAutoFit/>
          </a:bodyPr>
          <a:lstStyle/>
          <a:p>
            <a:r>
              <a:rPr lang="en-US" sz="1400" b="1" dirty="0">
                <a:solidFill>
                  <a:srgbClr val="1F355E"/>
                </a:solidFill>
                <a:latin typeface="Raleway" panose="020B0503030101060003" pitchFamily="34" charset="77"/>
              </a:rPr>
              <a:t>Believe</a:t>
            </a:r>
            <a:r>
              <a:rPr lang="en-US" sz="1400" dirty="0">
                <a:solidFill>
                  <a:srgbClr val="1F355E"/>
                </a:solidFill>
                <a:latin typeface="Raleway" panose="020B0503030101060003" pitchFamily="34" charset="77"/>
              </a:rPr>
              <a:t> in Hopkins County. </a:t>
            </a:r>
            <a:r>
              <a:rPr lang="en-US" sz="1400" b="1" dirty="0">
                <a:solidFill>
                  <a:srgbClr val="1F355E"/>
                </a:solidFill>
                <a:latin typeface="Raleway" panose="020B0503030101060003" pitchFamily="34" charset="77"/>
              </a:rPr>
              <a:t>Belong</a:t>
            </a:r>
            <a:r>
              <a:rPr lang="en-US" sz="1400" dirty="0">
                <a:solidFill>
                  <a:srgbClr val="1F355E"/>
                </a:solidFill>
                <a:latin typeface="Raleway" panose="020B0503030101060003" pitchFamily="34" charset="77"/>
              </a:rPr>
              <a:t> to the Chamber. </a:t>
            </a:r>
          </a:p>
        </p:txBody>
      </p:sp>
      <p:sp>
        <p:nvSpPr>
          <p:cNvPr id="7" name="Title 1">
            <a:extLst>
              <a:ext uri="{FF2B5EF4-FFF2-40B4-BE49-F238E27FC236}">
                <a16:creationId xmlns:a16="http://schemas.microsoft.com/office/drawing/2014/main" id="{30ED9C21-F903-524A-BA53-3F465C734E75}"/>
              </a:ext>
            </a:extLst>
          </p:cNvPr>
          <p:cNvSpPr>
            <a:spLocks noGrp="1"/>
          </p:cNvSpPr>
          <p:nvPr>
            <p:ph type="title"/>
          </p:nvPr>
        </p:nvSpPr>
        <p:spPr>
          <a:xfrm>
            <a:off x="993352" y="656240"/>
            <a:ext cx="7684008" cy="1325563"/>
          </a:xfrm>
        </p:spPr>
        <p:txBody>
          <a:bodyPr>
            <a:noAutofit/>
          </a:bodyPr>
          <a:lstStyle/>
          <a:p>
            <a:r>
              <a:rPr lang="en-US" sz="9600" b="1" dirty="0">
                <a:solidFill>
                  <a:srgbClr val="1F355E"/>
                </a:solidFill>
                <a:latin typeface="Raleway ExtraBold" panose="020B0503030101060003" pitchFamily="34" charset="77"/>
              </a:rPr>
              <a:t>Retain,</a:t>
            </a:r>
          </a:p>
        </p:txBody>
      </p:sp>
      <p:sp>
        <p:nvSpPr>
          <p:cNvPr id="8" name="Title 1">
            <a:extLst>
              <a:ext uri="{FF2B5EF4-FFF2-40B4-BE49-F238E27FC236}">
                <a16:creationId xmlns:a16="http://schemas.microsoft.com/office/drawing/2014/main" id="{73CF9608-4077-554F-82B3-5375A3BD9EFB}"/>
              </a:ext>
            </a:extLst>
          </p:cNvPr>
          <p:cNvSpPr txBox="1">
            <a:spLocks/>
          </p:cNvSpPr>
          <p:nvPr/>
        </p:nvSpPr>
        <p:spPr>
          <a:xfrm>
            <a:off x="993352" y="1905920"/>
            <a:ext cx="768400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a:lstStyle>
          <a:p>
            <a:r>
              <a:rPr lang="en-US" sz="9600" b="1" dirty="0">
                <a:solidFill>
                  <a:srgbClr val="236092"/>
                </a:solidFill>
                <a:latin typeface="Raleway ExtraBold" panose="020B0503030101060003" pitchFamily="34" charset="77"/>
              </a:rPr>
              <a:t>Expand,</a:t>
            </a:r>
          </a:p>
        </p:txBody>
      </p:sp>
      <p:sp>
        <p:nvSpPr>
          <p:cNvPr id="9" name="Title 1">
            <a:extLst>
              <a:ext uri="{FF2B5EF4-FFF2-40B4-BE49-F238E27FC236}">
                <a16:creationId xmlns:a16="http://schemas.microsoft.com/office/drawing/2014/main" id="{1B57AD40-C5F5-8C4D-B3CD-AEFD399263F4}"/>
              </a:ext>
            </a:extLst>
          </p:cNvPr>
          <p:cNvSpPr txBox="1">
            <a:spLocks/>
          </p:cNvSpPr>
          <p:nvPr/>
        </p:nvSpPr>
        <p:spPr>
          <a:xfrm>
            <a:off x="993352" y="3158331"/>
            <a:ext cx="768400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a:lstStyle>
          <a:p>
            <a:r>
              <a:rPr lang="en-US" sz="9600" b="1" dirty="0">
                <a:solidFill>
                  <a:srgbClr val="318BBC"/>
                </a:solidFill>
                <a:latin typeface="Raleway ExtraBold" panose="020B0503030101060003" pitchFamily="34" charset="77"/>
              </a:rPr>
              <a:t>Recruit</a:t>
            </a:r>
          </a:p>
        </p:txBody>
      </p:sp>
      <p:sp>
        <p:nvSpPr>
          <p:cNvPr id="10" name="Title 1">
            <a:extLst>
              <a:ext uri="{FF2B5EF4-FFF2-40B4-BE49-F238E27FC236}">
                <a16:creationId xmlns:a16="http://schemas.microsoft.com/office/drawing/2014/main" id="{BC2DE4A6-F4D9-E04F-BDEE-92B64EB6ACBB}"/>
              </a:ext>
            </a:extLst>
          </p:cNvPr>
          <p:cNvSpPr txBox="1">
            <a:spLocks/>
          </p:cNvSpPr>
          <p:nvPr/>
        </p:nvSpPr>
        <p:spPr>
          <a:xfrm>
            <a:off x="993352" y="4391088"/>
            <a:ext cx="10825268" cy="14725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a:lstStyle>
          <a:p>
            <a:r>
              <a:rPr lang="en-US" sz="9600" dirty="0">
                <a:solidFill>
                  <a:srgbClr val="99999A"/>
                </a:solidFill>
                <a:latin typeface="Raleway Light" panose="020B0403030101060003" pitchFamily="34" charset="77"/>
              </a:rPr>
              <a:t>Retail Business</a:t>
            </a:r>
          </a:p>
        </p:txBody>
      </p:sp>
    </p:spTree>
    <p:extLst>
      <p:ext uri="{BB962C8B-B14F-4D97-AF65-F5344CB8AC3E}">
        <p14:creationId xmlns:p14="http://schemas.microsoft.com/office/powerpoint/2010/main" val="3433251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507F48-FB0A-754F-8EC3-A2C62C87D236}"/>
              </a:ext>
            </a:extLst>
          </p:cNvPr>
          <p:cNvSpPr txBox="1"/>
          <p:nvPr/>
        </p:nvSpPr>
        <p:spPr>
          <a:xfrm>
            <a:off x="414994" y="6223440"/>
            <a:ext cx="6600825" cy="307777"/>
          </a:xfrm>
          <a:prstGeom prst="rect">
            <a:avLst/>
          </a:prstGeom>
          <a:noFill/>
        </p:spPr>
        <p:txBody>
          <a:bodyPr wrap="square" rtlCol="0">
            <a:spAutoFit/>
          </a:bodyPr>
          <a:lstStyle/>
          <a:p>
            <a:r>
              <a:rPr lang="en-US" sz="1400" b="1" dirty="0">
                <a:solidFill>
                  <a:srgbClr val="1F355E"/>
                </a:solidFill>
                <a:latin typeface="Raleway" panose="020B0503030101060003" pitchFamily="34" charset="77"/>
              </a:rPr>
              <a:t>Believe</a:t>
            </a:r>
            <a:r>
              <a:rPr lang="en-US" sz="1400" dirty="0">
                <a:solidFill>
                  <a:srgbClr val="1F355E"/>
                </a:solidFill>
                <a:latin typeface="Raleway" panose="020B0503030101060003" pitchFamily="34" charset="77"/>
              </a:rPr>
              <a:t> in Hopkins County. </a:t>
            </a:r>
            <a:r>
              <a:rPr lang="en-US" sz="1400" b="1" dirty="0">
                <a:solidFill>
                  <a:srgbClr val="1F355E"/>
                </a:solidFill>
                <a:latin typeface="Raleway" panose="020B0503030101060003" pitchFamily="34" charset="77"/>
              </a:rPr>
              <a:t>Belong</a:t>
            </a:r>
            <a:r>
              <a:rPr lang="en-US" sz="1400" dirty="0">
                <a:solidFill>
                  <a:srgbClr val="1F355E"/>
                </a:solidFill>
                <a:latin typeface="Raleway" panose="020B0503030101060003" pitchFamily="34" charset="77"/>
              </a:rPr>
              <a:t> to the Chamber. </a:t>
            </a:r>
          </a:p>
        </p:txBody>
      </p:sp>
      <p:sp>
        <p:nvSpPr>
          <p:cNvPr id="5" name="Title 1">
            <a:extLst>
              <a:ext uri="{FF2B5EF4-FFF2-40B4-BE49-F238E27FC236}">
                <a16:creationId xmlns:a16="http://schemas.microsoft.com/office/drawing/2014/main" id="{0E1C1BE2-A5A3-9C42-A829-71CE4DB13BAA}"/>
              </a:ext>
            </a:extLst>
          </p:cNvPr>
          <p:cNvSpPr txBox="1">
            <a:spLocks/>
          </p:cNvSpPr>
          <p:nvPr/>
        </p:nvSpPr>
        <p:spPr>
          <a:xfrm>
            <a:off x="1965812" y="353225"/>
            <a:ext cx="8031776" cy="3529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ctr"/>
            <a:r>
              <a:rPr lang="en-US" sz="1800" dirty="0">
                <a:solidFill>
                  <a:srgbClr val="99999A"/>
                </a:solidFill>
              </a:rPr>
              <a:t>SHINING A SPOTLIGHT ON RETAIL</a:t>
            </a:r>
          </a:p>
        </p:txBody>
      </p:sp>
      <p:sp>
        <p:nvSpPr>
          <p:cNvPr id="6" name="Title 1">
            <a:extLst>
              <a:ext uri="{FF2B5EF4-FFF2-40B4-BE49-F238E27FC236}">
                <a16:creationId xmlns:a16="http://schemas.microsoft.com/office/drawing/2014/main" id="{97546CDF-D90A-1D49-A82A-89DFD0319AD2}"/>
              </a:ext>
            </a:extLst>
          </p:cNvPr>
          <p:cNvSpPr txBox="1">
            <a:spLocks/>
          </p:cNvSpPr>
          <p:nvPr/>
        </p:nvSpPr>
        <p:spPr>
          <a:xfrm>
            <a:off x="1903782" y="639956"/>
            <a:ext cx="8155835" cy="62149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ctr"/>
            <a:r>
              <a:rPr lang="en-US" b="1" dirty="0">
                <a:solidFill>
                  <a:srgbClr val="1F355E"/>
                </a:solidFill>
                <a:latin typeface="Raleway ExtraBold" panose="020B0503030101060003" pitchFamily="34" charset="77"/>
              </a:rPr>
              <a:t>Total Market Supply</a:t>
            </a:r>
          </a:p>
        </p:txBody>
      </p:sp>
      <p:grpSp>
        <p:nvGrpSpPr>
          <p:cNvPr id="9" name="object 2">
            <a:extLst>
              <a:ext uri="{FF2B5EF4-FFF2-40B4-BE49-F238E27FC236}">
                <a16:creationId xmlns:a16="http://schemas.microsoft.com/office/drawing/2014/main" id="{DEEC0DD5-2C63-754A-96F0-9EFC9CDB3746}"/>
              </a:ext>
            </a:extLst>
          </p:cNvPr>
          <p:cNvGrpSpPr/>
          <p:nvPr/>
        </p:nvGrpSpPr>
        <p:grpSpPr>
          <a:xfrm>
            <a:off x="6174052" y="1654098"/>
            <a:ext cx="4352978" cy="4429770"/>
            <a:chOff x="4308375" y="1791083"/>
            <a:chExt cx="5493566" cy="5590478"/>
          </a:xfrm>
        </p:grpSpPr>
        <p:sp>
          <p:nvSpPr>
            <p:cNvPr id="10" name="object 3">
              <a:extLst>
                <a:ext uri="{FF2B5EF4-FFF2-40B4-BE49-F238E27FC236}">
                  <a16:creationId xmlns:a16="http://schemas.microsoft.com/office/drawing/2014/main" id="{51652EB0-04D6-C64D-A8F4-834AEC0F0ACC}"/>
                </a:ext>
              </a:extLst>
            </p:cNvPr>
            <p:cNvSpPr/>
            <p:nvPr/>
          </p:nvSpPr>
          <p:spPr>
            <a:xfrm>
              <a:off x="4828134" y="2779620"/>
              <a:ext cx="4973807" cy="4601941"/>
            </a:xfrm>
            <a:custGeom>
              <a:avLst/>
              <a:gdLst/>
              <a:ahLst/>
              <a:cxnLst/>
              <a:rect l="l" t="t" r="r" b="b"/>
              <a:pathLst>
                <a:path w="4730750" h="4377055">
                  <a:moveTo>
                    <a:pt x="4730496" y="0"/>
                  </a:moveTo>
                  <a:lnTo>
                    <a:pt x="0" y="0"/>
                  </a:lnTo>
                  <a:lnTo>
                    <a:pt x="0" y="4376928"/>
                  </a:lnTo>
                  <a:lnTo>
                    <a:pt x="4730496" y="4376928"/>
                  </a:lnTo>
                  <a:lnTo>
                    <a:pt x="4730496" y="0"/>
                  </a:lnTo>
                  <a:close/>
                </a:path>
              </a:pathLst>
            </a:custGeom>
            <a:solidFill>
              <a:srgbClr val="318BBC"/>
            </a:solidFill>
          </p:spPr>
          <p:txBody>
            <a:bodyPr wrap="square" lIns="0" tIns="0" rIns="0" bIns="0" rtlCol="0"/>
            <a:lstStyle/>
            <a:p>
              <a:endParaRPr sz="1588" dirty="0"/>
            </a:p>
          </p:txBody>
        </p:sp>
        <p:sp>
          <p:nvSpPr>
            <p:cNvPr id="11" name="object 4">
              <a:extLst>
                <a:ext uri="{FF2B5EF4-FFF2-40B4-BE49-F238E27FC236}">
                  <a16:creationId xmlns:a16="http://schemas.microsoft.com/office/drawing/2014/main" id="{5AD13C38-7BA2-0549-A6FF-C87386C7550C}"/>
                </a:ext>
              </a:extLst>
            </p:cNvPr>
            <p:cNvSpPr/>
            <p:nvPr/>
          </p:nvSpPr>
          <p:spPr>
            <a:xfrm>
              <a:off x="4308375" y="1791083"/>
              <a:ext cx="5058142" cy="5123686"/>
            </a:xfrm>
            <a:prstGeom prst="rect">
              <a:avLst/>
            </a:prstGeom>
            <a:blipFill>
              <a:blip r:embed="rId3" cstate="print"/>
              <a:stretch>
                <a:fillRect/>
              </a:stretch>
            </a:blipFill>
          </p:spPr>
          <p:txBody>
            <a:bodyPr wrap="square" lIns="0" tIns="0" rIns="0" bIns="0" rtlCol="0"/>
            <a:lstStyle/>
            <a:p>
              <a:endParaRPr sz="1588" dirty="0"/>
            </a:p>
          </p:txBody>
        </p:sp>
      </p:grpSp>
      <p:sp>
        <p:nvSpPr>
          <p:cNvPr id="12" name="object 8">
            <a:extLst>
              <a:ext uri="{FF2B5EF4-FFF2-40B4-BE49-F238E27FC236}">
                <a16:creationId xmlns:a16="http://schemas.microsoft.com/office/drawing/2014/main" id="{968EFA99-FF11-7248-ABE3-7D8196F57D25}"/>
              </a:ext>
            </a:extLst>
          </p:cNvPr>
          <p:cNvSpPr/>
          <p:nvPr/>
        </p:nvSpPr>
        <p:spPr>
          <a:xfrm>
            <a:off x="1686584" y="3939459"/>
            <a:ext cx="1868985" cy="1697018"/>
          </a:xfrm>
          <a:prstGeom prst="rect">
            <a:avLst/>
          </a:prstGeom>
          <a:blipFill>
            <a:blip r:embed="rId4" cstate="print"/>
            <a:stretch>
              <a:fillRect/>
            </a:stretch>
          </a:blipFill>
        </p:spPr>
        <p:txBody>
          <a:bodyPr wrap="square" lIns="0" tIns="0" rIns="0" bIns="0" rtlCol="0"/>
          <a:lstStyle/>
          <a:p>
            <a:endParaRPr sz="1588"/>
          </a:p>
        </p:txBody>
      </p:sp>
      <p:sp>
        <p:nvSpPr>
          <p:cNvPr id="13" name="object 6">
            <a:extLst>
              <a:ext uri="{FF2B5EF4-FFF2-40B4-BE49-F238E27FC236}">
                <a16:creationId xmlns:a16="http://schemas.microsoft.com/office/drawing/2014/main" id="{96D82CAD-2C4C-6445-A7F1-7561611B1998}"/>
              </a:ext>
            </a:extLst>
          </p:cNvPr>
          <p:cNvSpPr txBox="1"/>
          <p:nvPr/>
        </p:nvSpPr>
        <p:spPr>
          <a:xfrm>
            <a:off x="1686584" y="2488436"/>
            <a:ext cx="3708376" cy="1284250"/>
          </a:xfrm>
          <a:prstGeom prst="rect">
            <a:avLst/>
          </a:prstGeom>
        </p:spPr>
        <p:txBody>
          <a:bodyPr vert="horz" wrap="square" lIns="0" tIns="29135" rIns="0" bIns="0" rtlCol="0">
            <a:spAutoFit/>
          </a:bodyPr>
          <a:lstStyle/>
          <a:p>
            <a:pPr marL="11206" marR="4483">
              <a:lnSpc>
                <a:spcPct val="150000"/>
              </a:lnSpc>
              <a:spcBef>
                <a:spcPts val="229"/>
              </a:spcBef>
            </a:pPr>
            <a:r>
              <a:rPr sz="1400" spc="-71" dirty="0">
                <a:solidFill>
                  <a:schemeClr val="tx1">
                    <a:lumMod val="75000"/>
                    <a:lumOff val="25000"/>
                  </a:schemeClr>
                </a:solidFill>
                <a:latin typeface="Raleway" panose="020B0503030101060003" pitchFamily="34" charset="77"/>
                <a:cs typeface="Arial"/>
              </a:rPr>
              <a:t>This </a:t>
            </a:r>
            <a:r>
              <a:rPr sz="1400" spc="-44" dirty="0">
                <a:solidFill>
                  <a:schemeClr val="tx1">
                    <a:lumMod val="75000"/>
                    <a:lumOff val="25000"/>
                  </a:schemeClr>
                </a:solidFill>
                <a:latin typeface="Raleway" panose="020B0503030101060003" pitchFamily="34" charset="77"/>
                <a:cs typeface="Arial"/>
              </a:rPr>
              <a:t>represents </a:t>
            </a:r>
            <a:r>
              <a:rPr sz="1400" spc="-9" dirty="0">
                <a:solidFill>
                  <a:schemeClr val="tx1">
                    <a:lumMod val="75000"/>
                    <a:lumOff val="25000"/>
                  </a:schemeClr>
                </a:solidFill>
                <a:latin typeface="Raleway" panose="020B0503030101060003" pitchFamily="34" charset="77"/>
                <a:cs typeface="Arial"/>
              </a:rPr>
              <a:t>the </a:t>
            </a:r>
            <a:r>
              <a:rPr sz="1400" spc="-26" dirty="0">
                <a:solidFill>
                  <a:schemeClr val="tx1">
                    <a:lumMod val="75000"/>
                    <a:lumOff val="25000"/>
                  </a:schemeClr>
                </a:solidFill>
                <a:latin typeface="Raleway" panose="020B0503030101060003" pitchFamily="34" charset="77"/>
                <a:cs typeface="Arial"/>
              </a:rPr>
              <a:t>amount </a:t>
            </a:r>
            <a:r>
              <a:rPr sz="1400" spc="-35" dirty="0">
                <a:solidFill>
                  <a:schemeClr val="tx1">
                    <a:lumMod val="75000"/>
                    <a:lumOff val="25000"/>
                  </a:schemeClr>
                </a:solidFill>
                <a:latin typeface="Raleway" panose="020B0503030101060003" pitchFamily="34" charset="77"/>
                <a:cs typeface="Arial"/>
              </a:rPr>
              <a:t>captured </a:t>
            </a:r>
            <a:r>
              <a:rPr sz="1400" spc="-40" dirty="0">
                <a:solidFill>
                  <a:schemeClr val="tx1">
                    <a:lumMod val="75000"/>
                    <a:lumOff val="25000"/>
                  </a:schemeClr>
                </a:solidFill>
                <a:latin typeface="Raleway" panose="020B0503030101060003" pitchFamily="34" charset="77"/>
                <a:cs typeface="Arial"/>
              </a:rPr>
              <a:t>by  </a:t>
            </a:r>
            <a:r>
              <a:rPr sz="1400" spc="-71" dirty="0">
                <a:solidFill>
                  <a:schemeClr val="tx1">
                    <a:lumMod val="75000"/>
                    <a:lumOff val="25000"/>
                  </a:schemeClr>
                </a:solidFill>
                <a:latin typeface="Raleway" panose="020B0503030101060003" pitchFamily="34" charset="77"/>
                <a:cs typeface="Arial"/>
              </a:rPr>
              <a:t>businesses</a:t>
            </a:r>
            <a:r>
              <a:rPr sz="1400" spc="-66" dirty="0">
                <a:solidFill>
                  <a:schemeClr val="tx1">
                    <a:lumMod val="75000"/>
                    <a:lumOff val="25000"/>
                  </a:schemeClr>
                </a:solidFill>
                <a:latin typeface="Raleway" panose="020B0503030101060003" pitchFamily="34" charset="77"/>
                <a:cs typeface="Arial"/>
              </a:rPr>
              <a:t> </a:t>
            </a:r>
            <a:r>
              <a:rPr sz="1400" spc="-40" dirty="0">
                <a:solidFill>
                  <a:schemeClr val="tx1">
                    <a:lumMod val="75000"/>
                    <a:lumOff val="25000"/>
                  </a:schemeClr>
                </a:solidFill>
                <a:latin typeface="Raleway" panose="020B0503030101060003" pitchFamily="34" charset="77"/>
                <a:cs typeface="Arial"/>
              </a:rPr>
              <a:t>located</a:t>
            </a:r>
            <a:r>
              <a:rPr sz="1400" spc="-49" dirty="0">
                <a:solidFill>
                  <a:schemeClr val="tx1">
                    <a:lumMod val="75000"/>
                    <a:lumOff val="25000"/>
                  </a:schemeClr>
                </a:solidFill>
                <a:latin typeface="Raleway" panose="020B0503030101060003" pitchFamily="34" charset="77"/>
                <a:cs typeface="Arial"/>
              </a:rPr>
              <a:t> </a:t>
            </a:r>
            <a:r>
              <a:rPr sz="1400" spc="-13" dirty="0">
                <a:solidFill>
                  <a:schemeClr val="tx1">
                    <a:lumMod val="75000"/>
                    <a:lumOff val="25000"/>
                  </a:schemeClr>
                </a:solidFill>
                <a:latin typeface="Raleway" panose="020B0503030101060003" pitchFamily="34" charset="77"/>
                <a:cs typeface="Arial"/>
              </a:rPr>
              <a:t>in</a:t>
            </a:r>
            <a:r>
              <a:rPr sz="1400" spc="-71" dirty="0">
                <a:solidFill>
                  <a:schemeClr val="tx1">
                    <a:lumMod val="75000"/>
                    <a:lumOff val="25000"/>
                  </a:schemeClr>
                </a:solidFill>
                <a:latin typeface="Raleway" panose="020B0503030101060003" pitchFamily="34" charset="77"/>
                <a:cs typeface="Arial"/>
              </a:rPr>
              <a:t> </a:t>
            </a:r>
            <a:r>
              <a:rPr sz="1400" spc="-9" dirty="0">
                <a:solidFill>
                  <a:schemeClr val="tx1">
                    <a:lumMod val="75000"/>
                    <a:lumOff val="25000"/>
                  </a:schemeClr>
                </a:solidFill>
                <a:latin typeface="Raleway" panose="020B0503030101060003" pitchFamily="34" charset="77"/>
                <a:cs typeface="Arial"/>
              </a:rPr>
              <a:t>the</a:t>
            </a:r>
            <a:r>
              <a:rPr sz="1400" spc="-62" dirty="0">
                <a:solidFill>
                  <a:schemeClr val="tx1">
                    <a:lumMod val="75000"/>
                    <a:lumOff val="25000"/>
                  </a:schemeClr>
                </a:solidFill>
                <a:latin typeface="Raleway" panose="020B0503030101060003" pitchFamily="34" charset="77"/>
                <a:cs typeface="Arial"/>
              </a:rPr>
              <a:t> </a:t>
            </a:r>
            <a:r>
              <a:rPr sz="1400" spc="-26" dirty="0">
                <a:solidFill>
                  <a:schemeClr val="tx1">
                    <a:lumMod val="75000"/>
                    <a:lumOff val="25000"/>
                  </a:schemeClr>
                </a:solidFill>
                <a:latin typeface="Raleway" panose="020B0503030101060003" pitchFamily="34" charset="77"/>
                <a:cs typeface="Arial"/>
              </a:rPr>
              <a:t>defined</a:t>
            </a:r>
            <a:r>
              <a:rPr sz="1400" spc="-88" dirty="0">
                <a:solidFill>
                  <a:schemeClr val="tx1">
                    <a:lumMod val="75000"/>
                    <a:lumOff val="25000"/>
                  </a:schemeClr>
                </a:solidFill>
                <a:latin typeface="Raleway" panose="020B0503030101060003" pitchFamily="34" charset="77"/>
                <a:cs typeface="Arial"/>
              </a:rPr>
              <a:t> </a:t>
            </a:r>
            <a:r>
              <a:rPr sz="1400" spc="-26" dirty="0">
                <a:solidFill>
                  <a:schemeClr val="tx1">
                    <a:lumMod val="75000"/>
                    <a:lumOff val="25000"/>
                  </a:schemeClr>
                </a:solidFill>
                <a:latin typeface="Raleway" panose="020B0503030101060003" pitchFamily="34" charset="77"/>
                <a:cs typeface="Arial"/>
              </a:rPr>
              <a:t>trade</a:t>
            </a:r>
            <a:r>
              <a:rPr sz="1400" spc="-71" dirty="0">
                <a:solidFill>
                  <a:schemeClr val="tx1">
                    <a:lumMod val="75000"/>
                    <a:lumOff val="25000"/>
                  </a:schemeClr>
                </a:solidFill>
                <a:latin typeface="Raleway" panose="020B0503030101060003" pitchFamily="34" charset="77"/>
                <a:cs typeface="Arial"/>
              </a:rPr>
              <a:t> </a:t>
            </a:r>
            <a:r>
              <a:rPr sz="1400" spc="-53" dirty="0">
                <a:solidFill>
                  <a:schemeClr val="tx1">
                    <a:lumMod val="75000"/>
                    <a:lumOff val="25000"/>
                  </a:schemeClr>
                </a:solidFill>
                <a:latin typeface="Raleway" panose="020B0503030101060003" pitchFamily="34" charset="77"/>
                <a:cs typeface="Arial"/>
              </a:rPr>
              <a:t>area.</a:t>
            </a:r>
            <a:r>
              <a:rPr sz="1400" spc="-66" dirty="0">
                <a:solidFill>
                  <a:schemeClr val="tx1">
                    <a:lumMod val="75000"/>
                    <a:lumOff val="25000"/>
                  </a:schemeClr>
                </a:solidFill>
                <a:latin typeface="Raleway" panose="020B0503030101060003" pitchFamily="34" charset="77"/>
                <a:cs typeface="Arial"/>
              </a:rPr>
              <a:t> </a:t>
            </a:r>
            <a:r>
              <a:rPr sz="1400" spc="-101" dirty="0">
                <a:solidFill>
                  <a:schemeClr val="tx1">
                    <a:lumMod val="75000"/>
                    <a:lumOff val="25000"/>
                  </a:schemeClr>
                </a:solidFill>
                <a:latin typeface="Raleway" panose="020B0503030101060003" pitchFamily="34" charset="77"/>
                <a:cs typeface="Arial"/>
              </a:rPr>
              <a:t>By  </a:t>
            </a:r>
            <a:r>
              <a:rPr sz="1400" spc="-40" dirty="0">
                <a:solidFill>
                  <a:schemeClr val="tx1">
                    <a:lumMod val="75000"/>
                    <a:lumOff val="25000"/>
                  </a:schemeClr>
                </a:solidFill>
                <a:latin typeface="Raleway" panose="020B0503030101060003" pitchFamily="34" charset="77"/>
                <a:cs typeface="Arial"/>
              </a:rPr>
              <a:t>block group </a:t>
            </a:r>
            <a:r>
              <a:rPr sz="1400" spc="-9" dirty="0">
                <a:solidFill>
                  <a:schemeClr val="tx1">
                    <a:lumMod val="75000"/>
                    <a:lumOff val="25000"/>
                  </a:schemeClr>
                </a:solidFill>
                <a:latin typeface="Raleway" panose="020B0503030101060003" pitchFamily="34" charset="77"/>
                <a:cs typeface="Arial"/>
              </a:rPr>
              <a:t>the </a:t>
            </a:r>
            <a:r>
              <a:rPr sz="1400" spc="-71" dirty="0">
                <a:solidFill>
                  <a:schemeClr val="tx1">
                    <a:lumMod val="75000"/>
                    <a:lumOff val="25000"/>
                  </a:schemeClr>
                </a:solidFill>
                <a:latin typeface="Raleway" panose="020B0503030101060003" pitchFamily="34" charset="77"/>
                <a:cs typeface="Arial"/>
              </a:rPr>
              <a:t>areas </a:t>
            </a:r>
            <a:r>
              <a:rPr sz="1400" spc="4" dirty="0">
                <a:solidFill>
                  <a:schemeClr val="tx1">
                    <a:lumMod val="75000"/>
                    <a:lumOff val="25000"/>
                  </a:schemeClr>
                </a:solidFill>
                <a:latin typeface="Raleway" panose="020B0503030101060003" pitchFamily="34" charset="77"/>
                <a:cs typeface="Arial"/>
              </a:rPr>
              <a:t>with </a:t>
            </a:r>
            <a:r>
              <a:rPr sz="1400" spc="-40" dirty="0">
                <a:solidFill>
                  <a:schemeClr val="tx1">
                    <a:lumMod val="75000"/>
                    <a:lumOff val="25000"/>
                  </a:schemeClr>
                </a:solidFill>
                <a:latin typeface="Raleway" panose="020B0503030101060003" pitchFamily="34" charset="77"/>
                <a:cs typeface="Arial"/>
              </a:rPr>
              <a:t>darker </a:t>
            </a:r>
            <a:r>
              <a:rPr sz="1400" spc="-53" dirty="0">
                <a:solidFill>
                  <a:schemeClr val="tx1">
                    <a:lumMod val="75000"/>
                    <a:lumOff val="25000"/>
                  </a:schemeClr>
                </a:solidFill>
                <a:latin typeface="Raleway" panose="020B0503030101060003" pitchFamily="34" charset="77"/>
                <a:cs typeface="Arial"/>
              </a:rPr>
              <a:t>green  </a:t>
            </a:r>
            <a:r>
              <a:rPr sz="1400" spc="-35" dirty="0">
                <a:solidFill>
                  <a:schemeClr val="tx1">
                    <a:lumMod val="75000"/>
                    <a:lumOff val="25000"/>
                  </a:schemeClr>
                </a:solidFill>
                <a:latin typeface="Raleway" panose="020B0503030101060003" pitchFamily="34" charset="77"/>
                <a:cs typeface="Arial"/>
              </a:rPr>
              <a:t>captured</a:t>
            </a:r>
            <a:r>
              <a:rPr sz="1400" spc="-93" dirty="0">
                <a:solidFill>
                  <a:schemeClr val="tx1">
                    <a:lumMod val="75000"/>
                    <a:lumOff val="25000"/>
                  </a:schemeClr>
                </a:solidFill>
                <a:latin typeface="Raleway" panose="020B0503030101060003" pitchFamily="34" charset="77"/>
                <a:cs typeface="Arial"/>
              </a:rPr>
              <a:t> </a:t>
            </a:r>
            <a:r>
              <a:rPr sz="1400" spc="-35" dirty="0">
                <a:solidFill>
                  <a:schemeClr val="tx1">
                    <a:lumMod val="75000"/>
                    <a:lumOff val="25000"/>
                  </a:schemeClr>
                </a:solidFill>
                <a:latin typeface="Raleway" panose="020B0503030101060003" pitchFamily="34" charset="77"/>
                <a:cs typeface="Arial"/>
              </a:rPr>
              <a:t>more</a:t>
            </a:r>
            <a:r>
              <a:rPr sz="1400" spc="-62" dirty="0">
                <a:solidFill>
                  <a:schemeClr val="tx1">
                    <a:lumMod val="75000"/>
                    <a:lumOff val="25000"/>
                  </a:schemeClr>
                </a:solidFill>
                <a:latin typeface="Raleway" panose="020B0503030101060003" pitchFamily="34" charset="77"/>
                <a:cs typeface="Arial"/>
              </a:rPr>
              <a:t> </a:t>
            </a:r>
            <a:r>
              <a:rPr sz="1400" spc="-35" dirty="0">
                <a:solidFill>
                  <a:schemeClr val="tx1">
                    <a:lumMod val="75000"/>
                    <a:lumOff val="25000"/>
                  </a:schemeClr>
                </a:solidFill>
                <a:latin typeface="Raleway" panose="020B0503030101060003" pitchFamily="34" charset="77"/>
                <a:cs typeface="Arial"/>
              </a:rPr>
              <a:t>dollars</a:t>
            </a:r>
            <a:r>
              <a:rPr sz="1400" spc="-71" dirty="0">
                <a:solidFill>
                  <a:schemeClr val="tx1">
                    <a:lumMod val="75000"/>
                    <a:lumOff val="25000"/>
                  </a:schemeClr>
                </a:solidFill>
                <a:latin typeface="Raleway" panose="020B0503030101060003" pitchFamily="34" charset="77"/>
                <a:cs typeface="Arial"/>
              </a:rPr>
              <a:t> </a:t>
            </a:r>
            <a:r>
              <a:rPr sz="1400" spc="-22" dirty="0">
                <a:solidFill>
                  <a:schemeClr val="tx1">
                    <a:lumMod val="75000"/>
                    <a:lumOff val="25000"/>
                  </a:schemeClr>
                </a:solidFill>
                <a:latin typeface="Raleway" panose="020B0503030101060003" pitchFamily="34" charset="77"/>
                <a:cs typeface="Arial"/>
              </a:rPr>
              <a:t>than</a:t>
            </a:r>
            <a:r>
              <a:rPr sz="1400" spc="-71" dirty="0">
                <a:solidFill>
                  <a:schemeClr val="tx1">
                    <a:lumMod val="75000"/>
                    <a:lumOff val="25000"/>
                  </a:schemeClr>
                </a:solidFill>
                <a:latin typeface="Raleway" panose="020B0503030101060003" pitchFamily="34" charset="77"/>
                <a:cs typeface="Arial"/>
              </a:rPr>
              <a:t> </a:t>
            </a:r>
            <a:r>
              <a:rPr sz="1400" spc="-9" dirty="0">
                <a:solidFill>
                  <a:schemeClr val="tx1">
                    <a:lumMod val="75000"/>
                    <a:lumOff val="25000"/>
                  </a:schemeClr>
                </a:solidFill>
                <a:latin typeface="Raleway" panose="020B0503030101060003" pitchFamily="34" charset="77"/>
                <a:cs typeface="Arial"/>
              </a:rPr>
              <a:t>the</a:t>
            </a:r>
            <a:r>
              <a:rPr sz="1400" spc="-71" dirty="0">
                <a:solidFill>
                  <a:schemeClr val="tx1">
                    <a:lumMod val="75000"/>
                    <a:lumOff val="25000"/>
                  </a:schemeClr>
                </a:solidFill>
                <a:latin typeface="Raleway" panose="020B0503030101060003" pitchFamily="34" charset="77"/>
                <a:cs typeface="Arial"/>
              </a:rPr>
              <a:t> </a:t>
            </a:r>
            <a:r>
              <a:rPr sz="1400" spc="-66" dirty="0">
                <a:solidFill>
                  <a:schemeClr val="tx1">
                    <a:lumMod val="75000"/>
                    <a:lumOff val="25000"/>
                  </a:schemeClr>
                </a:solidFill>
                <a:latin typeface="Raleway" panose="020B0503030101060003" pitchFamily="34" charset="77"/>
                <a:cs typeface="Arial"/>
              </a:rPr>
              <a:t>gray</a:t>
            </a:r>
            <a:r>
              <a:rPr sz="1400" spc="-71" dirty="0">
                <a:solidFill>
                  <a:schemeClr val="tx1">
                    <a:lumMod val="75000"/>
                    <a:lumOff val="25000"/>
                  </a:schemeClr>
                </a:solidFill>
                <a:latin typeface="Raleway" panose="020B0503030101060003" pitchFamily="34" charset="77"/>
                <a:cs typeface="Arial"/>
              </a:rPr>
              <a:t> </a:t>
            </a:r>
            <a:r>
              <a:rPr sz="1400" spc="-62" dirty="0">
                <a:solidFill>
                  <a:schemeClr val="tx1">
                    <a:lumMod val="75000"/>
                    <a:lumOff val="25000"/>
                  </a:schemeClr>
                </a:solidFill>
                <a:latin typeface="Raleway" panose="020B0503030101060003" pitchFamily="34" charset="77"/>
                <a:cs typeface="Arial"/>
              </a:rPr>
              <a:t>areas.</a:t>
            </a:r>
            <a:endParaRPr sz="1400" dirty="0">
              <a:solidFill>
                <a:schemeClr val="tx1">
                  <a:lumMod val="75000"/>
                  <a:lumOff val="25000"/>
                </a:schemeClr>
              </a:solidFill>
              <a:latin typeface="Raleway" panose="020B0503030101060003" pitchFamily="34" charset="77"/>
              <a:cs typeface="Arial"/>
            </a:endParaRPr>
          </a:p>
        </p:txBody>
      </p:sp>
      <p:sp>
        <p:nvSpPr>
          <p:cNvPr id="14" name="object 9">
            <a:extLst>
              <a:ext uri="{FF2B5EF4-FFF2-40B4-BE49-F238E27FC236}">
                <a16:creationId xmlns:a16="http://schemas.microsoft.com/office/drawing/2014/main" id="{12FCACFC-071F-1346-845A-D3B68C63526C}"/>
              </a:ext>
            </a:extLst>
          </p:cNvPr>
          <p:cNvSpPr txBox="1"/>
          <p:nvPr/>
        </p:nvSpPr>
        <p:spPr>
          <a:xfrm>
            <a:off x="1686584" y="1699818"/>
            <a:ext cx="2269191" cy="742285"/>
          </a:xfrm>
          <a:prstGeom prst="rect">
            <a:avLst/>
          </a:prstGeom>
        </p:spPr>
        <p:txBody>
          <a:bodyPr vert="horz" wrap="square" lIns="0" tIns="11206" rIns="0" bIns="0" rtlCol="0">
            <a:spAutoFit/>
          </a:bodyPr>
          <a:lstStyle/>
          <a:p>
            <a:pPr marL="11206">
              <a:lnSpc>
                <a:spcPts val="1857"/>
              </a:lnSpc>
              <a:spcBef>
                <a:spcPts val="88"/>
              </a:spcBef>
            </a:pPr>
            <a:r>
              <a:rPr sz="1588" b="1" spc="-88" dirty="0">
                <a:solidFill>
                  <a:srgbClr val="1F355E"/>
                </a:solidFill>
                <a:latin typeface="Raleway SemiBold" panose="020B0503030101060003" pitchFamily="34" charset="77"/>
                <a:cs typeface="Arial"/>
              </a:rPr>
              <a:t>Total </a:t>
            </a:r>
            <a:r>
              <a:rPr sz="1588" b="1" spc="-40" dirty="0">
                <a:solidFill>
                  <a:srgbClr val="1F355E"/>
                </a:solidFill>
                <a:latin typeface="Raleway SemiBold" panose="020B0503030101060003" pitchFamily="34" charset="77"/>
                <a:cs typeface="Arial"/>
              </a:rPr>
              <a:t>Market</a:t>
            </a:r>
            <a:r>
              <a:rPr sz="1588" b="1" spc="-79" dirty="0">
                <a:solidFill>
                  <a:srgbClr val="1F355E"/>
                </a:solidFill>
                <a:latin typeface="Raleway SemiBold" panose="020B0503030101060003" pitchFamily="34" charset="77"/>
                <a:cs typeface="Arial"/>
              </a:rPr>
              <a:t> </a:t>
            </a:r>
            <a:r>
              <a:rPr sz="1588" b="1" spc="-93" dirty="0">
                <a:solidFill>
                  <a:srgbClr val="1F355E"/>
                </a:solidFill>
                <a:latin typeface="Raleway SemiBold" panose="020B0503030101060003" pitchFamily="34" charset="77"/>
                <a:cs typeface="Arial"/>
              </a:rPr>
              <a:t>Supply</a:t>
            </a:r>
            <a:endParaRPr sz="1588" b="1" dirty="0">
              <a:solidFill>
                <a:srgbClr val="1F355E"/>
              </a:solidFill>
              <a:latin typeface="Raleway SemiBold" panose="020B0503030101060003" pitchFamily="34" charset="77"/>
              <a:cs typeface="Arial"/>
            </a:endParaRPr>
          </a:p>
          <a:p>
            <a:pPr marL="11206">
              <a:lnSpc>
                <a:spcPts val="3763"/>
              </a:lnSpc>
            </a:pPr>
            <a:r>
              <a:rPr sz="3177" spc="-146" dirty="0">
                <a:solidFill>
                  <a:srgbClr val="318BBC"/>
                </a:solidFill>
                <a:latin typeface="Helvetica" pitchFamily="2" charset="0"/>
                <a:cs typeface="Arial"/>
              </a:rPr>
              <a:t>$419,336,802</a:t>
            </a:r>
            <a:endParaRPr sz="3177" dirty="0">
              <a:solidFill>
                <a:srgbClr val="318BBC"/>
              </a:solidFill>
              <a:latin typeface="Helvetica" pitchFamily="2" charset="0"/>
              <a:cs typeface="Arial"/>
            </a:endParaRPr>
          </a:p>
        </p:txBody>
      </p:sp>
    </p:spTree>
    <p:extLst>
      <p:ext uri="{BB962C8B-B14F-4D97-AF65-F5344CB8AC3E}">
        <p14:creationId xmlns:p14="http://schemas.microsoft.com/office/powerpoint/2010/main" val="156823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D9850B-7DC5-2743-8EB9-C7C17B5D5F19}"/>
              </a:ext>
            </a:extLst>
          </p:cNvPr>
          <p:cNvSpPr txBox="1"/>
          <p:nvPr/>
        </p:nvSpPr>
        <p:spPr>
          <a:xfrm>
            <a:off x="414994" y="6223440"/>
            <a:ext cx="6600825" cy="307777"/>
          </a:xfrm>
          <a:prstGeom prst="rect">
            <a:avLst/>
          </a:prstGeom>
          <a:noFill/>
        </p:spPr>
        <p:txBody>
          <a:bodyPr wrap="square" rtlCol="0">
            <a:spAutoFit/>
          </a:bodyPr>
          <a:lstStyle/>
          <a:p>
            <a:r>
              <a:rPr lang="en-US" sz="1400" b="1" dirty="0">
                <a:solidFill>
                  <a:srgbClr val="1F355E"/>
                </a:solidFill>
                <a:latin typeface="Raleway" panose="020B0503030101060003" pitchFamily="34" charset="77"/>
              </a:rPr>
              <a:t>Believe</a:t>
            </a:r>
            <a:r>
              <a:rPr lang="en-US" sz="1400" dirty="0">
                <a:solidFill>
                  <a:srgbClr val="1F355E"/>
                </a:solidFill>
                <a:latin typeface="Raleway" panose="020B0503030101060003" pitchFamily="34" charset="77"/>
              </a:rPr>
              <a:t> in Hopkins County. </a:t>
            </a:r>
            <a:r>
              <a:rPr lang="en-US" sz="1400" b="1" dirty="0">
                <a:solidFill>
                  <a:srgbClr val="1F355E"/>
                </a:solidFill>
                <a:latin typeface="Raleway" panose="020B0503030101060003" pitchFamily="34" charset="77"/>
              </a:rPr>
              <a:t>Belong</a:t>
            </a:r>
            <a:r>
              <a:rPr lang="en-US" sz="1400" dirty="0">
                <a:solidFill>
                  <a:srgbClr val="1F355E"/>
                </a:solidFill>
                <a:latin typeface="Raleway" panose="020B0503030101060003" pitchFamily="34" charset="77"/>
              </a:rPr>
              <a:t> to the Chamber. </a:t>
            </a:r>
          </a:p>
        </p:txBody>
      </p:sp>
      <p:sp>
        <p:nvSpPr>
          <p:cNvPr id="7" name="Title 1">
            <a:extLst>
              <a:ext uri="{FF2B5EF4-FFF2-40B4-BE49-F238E27FC236}">
                <a16:creationId xmlns:a16="http://schemas.microsoft.com/office/drawing/2014/main" id="{04D39490-7205-1746-B24D-2A02641ED2F9}"/>
              </a:ext>
            </a:extLst>
          </p:cNvPr>
          <p:cNvSpPr txBox="1">
            <a:spLocks/>
          </p:cNvSpPr>
          <p:nvPr/>
        </p:nvSpPr>
        <p:spPr>
          <a:xfrm>
            <a:off x="1965812" y="353225"/>
            <a:ext cx="8031776" cy="3529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ctr"/>
            <a:r>
              <a:rPr lang="en-US" sz="1800" dirty="0">
                <a:solidFill>
                  <a:srgbClr val="99999A"/>
                </a:solidFill>
              </a:rPr>
              <a:t>SHINING A SPOTLIGHT ON RETAIL</a:t>
            </a:r>
          </a:p>
        </p:txBody>
      </p:sp>
      <p:sp>
        <p:nvSpPr>
          <p:cNvPr id="8" name="Title 1">
            <a:extLst>
              <a:ext uri="{FF2B5EF4-FFF2-40B4-BE49-F238E27FC236}">
                <a16:creationId xmlns:a16="http://schemas.microsoft.com/office/drawing/2014/main" id="{5DBD66BE-6383-4747-A98C-44929D4940F4}"/>
              </a:ext>
            </a:extLst>
          </p:cNvPr>
          <p:cNvSpPr txBox="1">
            <a:spLocks/>
          </p:cNvSpPr>
          <p:nvPr/>
        </p:nvSpPr>
        <p:spPr>
          <a:xfrm>
            <a:off x="1903782" y="639956"/>
            <a:ext cx="8155835" cy="62149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ctr"/>
            <a:r>
              <a:rPr lang="en-US" b="1" dirty="0">
                <a:solidFill>
                  <a:srgbClr val="1F355E"/>
                </a:solidFill>
                <a:latin typeface="Raleway ExtraBold" panose="020B0503030101060003" pitchFamily="34" charset="77"/>
              </a:rPr>
              <a:t>Total Market Demand</a:t>
            </a:r>
          </a:p>
        </p:txBody>
      </p:sp>
      <p:grpSp>
        <p:nvGrpSpPr>
          <p:cNvPr id="9" name="object 2">
            <a:extLst>
              <a:ext uri="{FF2B5EF4-FFF2-40B4-BE49-F238E27FC236}">
                <a16:creationId xmlns:a16="http://schemas.microsoft.com/office/drawing/2014/main" id="{28D89D70-4C6E-BE4B-88BD-52BD4A470564}"/>
              </a:ext>
            </a:extLst>
          </p:cNvPr>
          <p:cNvGrpSpPr/>
          <p:nvPr/>
        </p:nvGrpSpPr>
        <p:grpSpPr>
          <a:xfrm>
            <a:off x="6210300" y="1741847"/>
            <a:ext cx="4527087" cy="4347764"/>
            <a:chOff x="4264913" y="1679084"/>
            <a:chExt cx="5430774" cy="5215656"/>
          </a:xfrm>
        </p:grpSpPr>
        <p:sp>
          <p:nvSpPr>
            <p:cNvPr id="10" name="object 3">
              <a:extLst>
                <a:ext uri="{FF2B5EF4-FFF2-40B4-BE49-F238E27FC236}">
                  <a16:creationId xmlns:a16="http://schemas.microsoft.com/office/drawing/2014/main" id="{77DF6BA9-A9D8-C44D-96B5-B20095381DCF}"/>
                </a:ext>
              </a:extLst>
            </p:cNvPr>
            <p:cNvSpPr/>
            <p:nvPr/>
          </p:nvSpPr>
          <p:spPr>
            <a:xfrm>
              <a:off x="4666487" y="2517685"/>
              <a:ext cx="5029200" cy="4377055"/>
            </a:xfrm>
            <a:custGeom>
              <a:avLst/>
              <a:gdLst/>
              <a:ahLst/>
              <a:cxnLst/>
              <a:rect l="l" t="t" r="r" b="b"/>
              <a:pathLst>
                <a:path w="5029200" h="4377055">
                  <a:moveTo>
                    <a:pt x="5029200" y="0"/>
                  </a:moveTo>
                  <a:lnTo>
                    <a:pt x="0" y="0"/>
                  </a:lnTo>
                  <a:lnTo>
                    <a:pt x="0" y="4376928"/>
                  </a:lnTo>
                  <a:lnTo>
                    <a:pt x="5029200" y="4376928"/>
                  </a:lnTo>
                  <a:lnTo>
                    <a:pt x="5029200" y="0"/>
                  </a:lnTo>
                  <a:close/>
                </a:path>
              </a:pathLst>
            </a:custGeom>
            <a:solidFill>
              <a:srgbClr val="318BBC"/>
            </a:solidFill>
          </p:spPr>
          <p:txBody>
            <a:bodyPr wrap="square" lIns="0" tIns="0" rIns="0" bIns="0" rtlCol="0"/>
            <a:lstStyle/>
            <a:p>
              <a:endParaRPr sz="1588" dirty="0"/>
            </a:p>
          </p:txBody>
        </p:sp>
        <p:sp>
          <p:nvSpPr>
            <p:cNvPr id="11" name="object 4">
              <a:extLst>
                <a:ext uri="{FF2B5EF4-FFF2-40B4-BE49-F238E27FC236}">
                  <a16:creationId xmlns:a16="http://schemas.microsoft.com/office/drawing/2014/main" id="{24053989-775F-654A-BE86-FFE3BE023498}"/>
                </a:ext>
              </a:extLst>
            </p:cNvPr>
            <p:cNvSpPr/>
            <p:nvPr/>
          </p:nvSpPr>
          <p:spPr>
            <a:xfrm>
              <a:off x="4264913" y="1679084"/>
              <a:ext cx="4999219" cy="4808982"/>
            </a:xfrm>
            <a:prstGeom prst="rect">
              <a:avLst/>
            </a:prstGeom>
            <a:blipFill>
              <a:blip r:embed="rId2" cstate="print"/>
              <a:stretch>
                <a:fillRect/>
              </a:stretch>
            </a:blipFill>
          </p:spPr>
          <p:txBody>
            <a:bodyPr wrap="square" lIns="0" tIns="0" rIns="0" bIns="0" rtlCol="0"/>
            <a:lstStyle/>
            <a:p>
              <a:endParaRPr sz="1588" dirty="0"/>
            </a:p>
          </p:txBody>
        </p:sp>
      </p:grpSp>
      <p:sp>
        <p:nvSpPr>
          <p:cNvPr id="12" name="object 6">
            <a:extLst>
              <a:ext uri="{FF2B5EF4-FFF2-40B4-BE49-F238E27FC236}">
                <a16:creationId xmlns:a16="http://schemas.microsoft.com/office/drawing/2014/main" id="{9050927F-6C68-E84E-830A-5404C941CFF1}"/>
              </a:ext>
            </a:extLst>
          </p:cNvPr>
          <p:cNvSpPr txBox="1"/>
          <p:nvPr/>
        </p:nvSpPr>
        <p:spPr>
          <a:xfrm>
            <a:off x="1681667" y="2479955"/>
            <a:ext cx="3537450" cy="1284250"/>
          </a:xfrm>
          <a:prstGeom prst="rect">
            <a:avLst/>
          </a:prstGeom>
        </p:spPr>
        <p:txBody>
          <a:bodyPr vert="horz" wrap="square" lIns="0" tIns="29135" rIns="0" bIns="0" rtlCol="0">
            <a:spAutoFit/>
          </a:bodyPr>
          <a:lstStyle/>
          <a:p>
            <a:pPr marL="11206" marR="4483">
              <a:lnSpc>
                <a:spcPct val="150000"/>
              </a:lnSpc>
              <a:spcBef>
                <a:spcPts val="229"/>
              </a:spcBef>
            </a:pPr>
            <a:r>
              <a:rPr sz="1400" spc="-71" dirty="0">
                <a:solidFill>
                  <a:schemeClr val="tx1">
                    <a:lumMod val="75000"/>
                    <a:lumOff val="25000"/>
                  </a:schemeClr>
                </a:solidFill>
                <a:latin typeface="Raleway" panose="020B0503030101060003" pitchFamily="34" charset="77"/>
                <a:cs typeface="Arial"/>
              </a:rPr>
              <a:t>This </a:t>
            </a:r>
            <a:r>
              <a:rPr sz="1400" spc="-44" dirty="0">
                <a:solidFill>
                  <a:schemeClr val="tx1">
                    <a:lumMod val="75000"/>
                    <a:lumOff val="25000"/>
                  </a:schemeClr>
                </a:solidFill>
                <a:latin typeface="Raleway" panose="020B0503030101060003" pitchFamily="34" charset="77"/>
                <a:cs typeface="Arial"/>
              </a:rPr>
              <a:t>represents </a:t>
            </a:r>
            <a:r>
              <a:rPr sz="1400" spc="-9" dirty="0">
                <a:solidFill>
                  <a:schemeClr val="tx1">
                    <a:lumMod val="75000"/>
                    <a:lumOff val="25000"/>
                  </a:schemeClr>
                </a:solidFill>
                <a:latin typeface="Raleway" panose="020B0503030101060003" pitchFamily="34" charset="77"/>
                <a:cs typeface="Arial"/>
              </a:rPr>
              <a:t>the </a:t>
            </a:r>
            <a:r>
              <a:rPr sz="1400" spc="-26" dirty="0">
                <a:solidFill>
                  <a:schemeClr val="tx1">
                    <a:lumMod val="75000"/>
                    <a:lumOff val="25000"/>
                  </a:schemeClr>
                </a:solidFill>
                <a:latin typeface="Raleway" panose="020B0503030101060003" pitchFamily="34" charset="77"/>
                <a:cs typeface="Arial"/>
              </a:rPr>
              <a:t>amount </a:t>
            </a:r>
            <a:r>
              <a:rPr sz="1400" spc="-40" dirty="0">
                <a:solidFill>
                  <a:schemeClr val="tx1">
                    <a:lumMod val="75000"/>
                    <a:lumOff val="25000"/>
                  </a:schemeClr>
                </a:solidFill>
                <a:latin typeface="Raleway" panose="020B0503030101060003" pitchFamily="34" charset="77"/>
                <a:cs typeface="Arial"/>
              </a:rPr>
              <a:t>spent by  </a:t>
            </a:r>
            <a:r>
              <a:rPr sz="1400" spc="-62" dirty="0">
                <a:solidFill>
                  <a:schemeClr val="tx1">
                    <a:lumMod val="75000"/>
                    <a:lumOff val="25000"/>
                  </a:schemeClr>
                </a:solidFill>
                <a:latin typeface="Raleway" panose="020B0503030101060003" pitchFamily="34" charset="77"/>
                <a:cs typeface="Arial"/>
              </a:rPr>
              <a:t>consumers </a:t>
            </a:r>
            <a:r>
              <a:rPr sz="1400" spc="-40" dirty="0">
                <a:solidFill>
                  <a:schemeClr val="tx1">
                    <a:lumMod val="75000"/>
                    <a:lumOff val="25000"/>
                  </a:schemeClr>
                </a:solidFill>
                <a:latin typeface="Raleway" panose="020B0503030101060003" pitchFamily="34" charset="77"/>
                <a:cs typeface="Arial"/>
              </a:rPr>
              <a:t>located </a:t>
            </a:r>
            <a:r>
              <a:rPr sz="1400" spc="-13" dirty="0">
                <a:solidFill>
                  <a:schemeClr val="tx1">
                    <a:lumMod val="75000"/>
                    <a:lumOff val="25000"/>
                  </a:schemeClr>
                </a:solidFill>
                <a:latin typeface="Raleway" panose="020B0503030101060003" pitchFamily="34" charset="77"/>
                <a:cs typeface="Arial"/>
              </a:rPr>
              <a:t>in </a:t>
            </a:r>
            <a:r>
              <a:rPr sz="1400" spc="-9" dirty="0">
                <a:solidFill>
                  <a:schemeClr val="tx1">
                    <a:lumMod val="75000"/>
                    <a:lumOff val="25000"/>
                  </a:schemeClr>
                </a:solidFill>
                <a:latin typeface="Raleway" panose="020B0503030101060003" pitchFamily="34" charset="77"/>
                <a:cs typeface="Arial"/>
              </a:rPr>
              <a:t>the</a:t>
            </a:r>
            <a:r>
              <a:rPr sz="1400" spc="-224" dirty="0">
                <a:solidFill>
                  <a:schemeClr val="tx1">
                    <a:lumMod val="75000"/>
                    <a:lumOff val="25000"/>
                  </a:schemeClr>
                </a:solidFill>
                <a:latin typeface="Raleway" panose="020B0503030101060003" pitchFamily="34" charset="77"/>
                <a:cs typeface="Arial"/>
              </a:rPr>
              <a:t> </a:t>
            </a:r>
            <a:r>
              <a:rPr sz="1400" spc="-26" dirty="0">
                <a:solidFill>
                  <a:schemeClr val="tx1">
                    <a:lumMod val="75000"/>
                    <a:lumOff val="25000"/>
                  </a:schemeClr>
                </a:solidFill>
                <a:latin typeface="Raleway" panose="020B0503030101060003" pitchFamily="34" charset="77"/>
                <a:cs typeface="Arial"/>
              </a:rPr>
              <a:t>defined trade </a:t>
            </a:r>
            <a:r>
              <a:rPr sz="1400" spc="-53" dirty="0">
                <a:solidFill>
                  <a:schemeClr val="tx1">
                    <a:lumMod val="75000"/>
                    <a:lumOff val="25000"/>
                  </a:schemeClr>
                </a:solidFill>
                <a:latin typeface="Raleway" panose="020B0503030101060003" pitchFamily="34" charset="77"/>
                <a:cs typeface="Arial"/>
              </a:rPr>
              <a:t>area.  </a:t>
            </a:r>
            <a:r>
              <a:rPr sz="1400" spc="-101" dirty="0">
                <a:solidFill>
                  <a:schemeClr val="tx1">
                    <a:lumMod val="75000"/>
                    <a:lumOff val="25000"/>
                  </a:schemeClr>
                </a:solidFill>
                <a:latin typeface="Raleway" panose="020B0503030101060003" pitchFamily="34" charset="77"/>
                <a:cs typeface="Arial"/>
              </a:rPr>
              <a:t>By </a:t>
            </a:r>
            <a:r>
              <a:rPr sz="1400" spc="-40" dirty="0">
                <a:solidFill>
                  <a:schemeClr val="tx1">
                    <a:lumMod val="75000"/>
                    <a:lumOff val="25000"/>
                  </a:schemeClr>
                </a:solidFill>
                <a:latin typeface="Raleway" panose="020B0503030101060003" pitchFamily="34" charset="77"/>
                <a:cs typeface="Arial"/>
              </a:rPr>
              <a:t>block group </a:t>
            </a:r>
            <a:r>
              <a:rPr sz="1400" spc="-9" dirty="0">
                <a:solidFill>
                  <a:schemeClr val="tx1">
                    <a:lumMod val="75000"/>
                    <a:lumOff val="25000"/>
                  </a:schemeClr>
                </a:solidFill>
                <a:latin typeface="Raleway" panose="020B0503030101060003" pitchFamily="34" charset="77"/>
                <a:cs typeface="Arial"/>
              </a:rPr>
              <a:t>the </a:t>
            </a:r>
            <a:r>
              <a:rPr sz="1400" spc="-71" dirty="0">
                <a:solidFill>
                  <a:schemeClr val="tx1">
                    <a:lumMod val="75000"/>
                    <a:lumOff val="25000"/>
                  </a:schemeClr>
                </a:solidFill>
                <a:latin typeface="Raleway" panose="020B0503030101060003" pitchFamily="34" charset="77"/>
                <a:cs typeface="Arial"/>
              </a:rPr>
              <a:t>areas </a:t>
            </a:r>
            <a:r>
              <a:rPr sz="1400" spc="4" dirty="0">
                <a:solidFill>
                  <a:schemeClr val="tx1">
                    <a:lumMod val="75000"/>
                    <a:lumOff val="25000"/>
                  </a:schemeClr>
                </a:solidFill>
                <a:latin typeface="Raleway" panose="020B0503030101060003" pitchFamily="34" charset="77"/>
                <a:cs typeface="Arial"/>
              </a:rPr>
              <a:t>with </a:t>
            </a:r>
            <a:r>
              <a:rPr sz="1400" spc="-40" dirty="0">
                <a:solidFill>
                  <a:schemeClr val="tx1">
                    <a:lumMod val="75000"/>
                    <a:lumOff val="25000"/>
                  </a:schemeClr>
                </a:solidFill>
                <a:latin typeface="Raleway" panose="020B0503030101060003" pitchFamily="34" charset="77"/>
                <a:cs typeface="Arial"/>
              </a:rPr>
              <a:t>darker </a:t>
            </a:r>
            <a:r>
              <a:rPr sz="1400" spc="-53" dirty="0">
                <a:solidFill>
                  <a:schemeClr val="tx1">
                    <a:lumMod val="75000"/>
                    <a:lumOff val="25000"/>
                  </a:schemeClr>
                </a:solidFill>
                <a:latin typeface="Raleway" panose="020B0503030101060003" pitchFamily="34" charset="77"/>
                <a:cs typeface="Arial"/>
              </a:rPr>
              <a:t>green  </a:t>
            </a:r>
            <a:r>
              <a:rPr sz="1400" spc="-35" dirty="0">
                <a:solidFill>
                  <a:schemeClr val="tx1">
                    <a:lumMod val="75000"/>
                    <a:lumOff val="25000"/>
                  </a:schemeClr>
                </a:solidFill>
                <a:latin typeface="Raleway" panose="020B0503030101060003" pitchFamily="34" charset="77"/>
                <a:cs typeface="Arial"/>
              </a:rPr>
              <a:t>captured</a:t>
            </a:r>
            <a:r>
              <a:rPr sz="1400" spc="-93" dirty="0">
                <a:solidFill>
                  <a:schemeClr val="tx1">
                    <a:lumMod val="75000"/>
                    <a:lumOff val="25000"/>
                  </a:schemeClr>
                </a:solidFill>
                <a:latin typeface="Raleway" panose="020B0503030101060003" pitchFamily="34" charset="77"/>
                <a:cs typeface="Arial"/>
              </a:rPr>
              <a:t> </a:t>
            </a:r>
            <a:r>
              <a:rPr sz="1400" spc="-35" dirty="0">
                <a:solidFill>
                  <a:schemeClr val="tx1">
                    <a:lumMod val="75000"/>
                    <a:lumOff val="25000"/>
                  </a:schemeClr>
                </a:solidFill>
                <a:latin typeface="Raleway" panose="020B0503030101060003" pitchFamily="34" charset="77"/>
                <a:cs typeface="Arial"/>
              </a:rPr>
              <a:t>more</a:t>
            </a:r>
            <a:r>
              <a:rPr sz="1400" spc="-66" dirty="0">
                <a:solidFill>
                  <a:schemeClr val="tx1">
                    <a:lumMod val="75000"/>
                    <a:lumOff val="25000"/>
                  </a:schemeClr>
                </a:solidFill>
                <a:latin typeface="Raleway" panose="020B0503030101060003" pitchFamily="34" charset="77"/>
                <a:cs typeface="Arial"/>
              </a:rPr>
              <a:t> </a:t>
            </a:r>
            <a:r>
              <a:rPr sz="1400" spc="-35" dirty="0">
                <a:solidFill>
                  <a:schemeClr val="tx1">
                    <a:lumMod val="75000"/>
                    <a:lumOff val="25000"/>
                  </a:schemeClr>
                </a:solidFill>
                <a:latin typeface="Raleway" panose="020B0503030101060003" pitchFamily="34" charset="77"/>
                <a:cs typeface="Arial"/>
              </a:rPr>
              <a:t>dollars</a:t>
            </a:r>
            <a:r>
              <a:rPr sz="1400" spc="-66" dirty="0">
                <a:solidFill>
                  <a:schemeClr val="tx1">
                    <a:lumMod val="75000"/>
                    <a:lumOff val="25000"/>
                  </a:schemeClr>
                </a:solidFill>
                <a:latin typeface="Raleway" panose="020B0503030101060003" pitchFamily="34" charset="77"/>
                <a:cs typeface="Arial"/>
              </a:rPr>
              <a:t> </a:t>
            </a:r>
            <a:r>
              <a:rPr sz="1400" spc="-22" dirty="0">
                <a:solidFill>
                  <a:schemeClr val="tx1">
                    <a:lumMod val="75000"/>
                    <a:lumOff val="25000"/>
                  </a:schemeClr>
                </a:solidFill>
                <a:latin typeface="Raleway" panose="020B0503030101060003" pitchFamily="34" charset="77"/>
                <a:cs typeface="Arial"/>
              </a:rPr>
              <a:t>than</a:t>
            </a:r>
            <a:r>
              <a:rPr sz="1400" spc="-75" dirty="0">
                <a:solidFill>
                  <a:schemeClr val="tx1">
                    <a:lumMod val="75000"/>
                    <a:lumOff val="25000"/>
                  </a:schemeClr>
                </a:solidFill>
                <a:latin typeface="Raleway" panose="020B0503030101060003" pitchFamily="34" charset="77"/>
                <a:cs typeface="Arial"/>
              </a:rPr>
              <a:t> </a:t>
            </a:r>
            <a:r>
              <a:rPr sz="1400" spc="-9" dirty="0">
                <a:solidFill>
                  <a:schemeClr val="tx1">
                    <a:lumMod val="75000"/>
                    <a:lumOff val="25000"/>
                  </a:schemeClr>
                </a:solidFill>
                <a:latin typeface="Raleway" panose="020B0503030101060003" pitchFamily="34" charset="77"/>
                <a:cs typeface="Arial"/>
              </a:rPr>
              <a:t>the</a:t>
            </a:r>
            <a:r>
              <a:rPr sz="1400" spc="-71" dirty="0">
                <a:solidFill>
                  <a:schemeClr val="tx1">
                    <a:lumMod val="75000"/>
                    <a:lumOff val="25000"/>
                  </a:schemeClr>
                </a:solidFill>
                <a:latin typeface="Raleway" panose="020B0503030101060003" pitchFamily="34" charset="77"/>
                <a:cs typeface="Arial"/>
              </a:rPr>
              <a:t> </a:t>
            </a:r>
            <a:r>
              <a:rPr sz="1400" spc="-66" dirty="0">
                <a:solidFill>
                  <a:schemeClr val="tx1">
                    <a:lumMod val="75000"/>
                    <a:lumOff val="25000"/>
                  </a:schemeClr>
                </a:solidFill>
                <a:latin typeface="Raleway" panose="020B0503030101060003" pitchFamily="34" charset="77"/>
                <a:cs typeface="Arial"/>
              </a:rPr>
              <a:t>gray</a:t>
            </a:r>
            <a:r>
              <a:rPr sz="1400" spc="-71" dirty="0">
                <a:solidFill>
                  <a:schemeClr val="tx1">
                    <a:lumMod val="75000"/>
                    <a:lumOff val="25000"/>
                  </a:schemeClr>
                </a:solidFill>
                <a:latin typeface="Raleway" panose="020B0503030101060003" pitchFamily="34" charset="77"/>
                <a:cs typeface="Arial"/>
              </a:rPr>
              <a:t> </a:t>
            </a:r>
            <a:r>
              <a:rPr sz="1400" spc="-62" dirty="0">
                <a:solidFill>
                  <a:schemeClr val="tx1">
                    <a:lumMod val="75000"/>
                    <a:lumOff val="25000"/>
                  </a:schemeClr>
                </a:solidFill>
                <a:latin typeface="Raleway" panose="020B0503030101060003" pitchFamily="34" charset="77"/>
                <a:cs typeface="Arial"/>
              </a:rPr>
              <a:t>areas.</a:t>
            </a:r>
            <a:endParaRPr sz="1400" dirty="0">
              <a:solidFill>
                <a:schemeClr val="tx1">
                  <a:lumMod val="75000"/>
                  <a:lumOff val="25000"/>
                </a:schemeClr>
              </a:solidFill>
              <a:latin typeface="Raleway" panose="020B0503030101060003" pitchFamily="34" charset="77"/>
              <a:cs typeface="Arial"/>
            </a:endParaRPr>
          </a:p>
        </p:txBody>
      </p:sp>
      <p:sp>
        <p:nvSpPr>
          <p:cNvPr id="13" name="object 8">
            <a:extLst>
              <a:ext uri="{FF2B5EF4-FFF2-40B4-BE49-F238E27FC236}">
                <a16:creationId xmlns:a16="http://schemas.microsoft.com/office/drawing/2014/main" id="{0990367A-964D-7C45-84A4-C8ACF90CA01D}"/>
              </a:ext>
            </a:extLst>
          </p:cNvPr>
          <p:cNvSpPr/>
          <p:nvPr/>
        </p:nvSpPr>
        <p:spPr>
          <a:xfrm>
            <a:off x="1681667" y="4036660"/>
            <a:ext cx="1863179" cy="1727653"/>
          </a:xfrm>
          <a:prstGeom prst="rect">
            <a:avLst/>
          </a:prstGeom>
          <a:blipFill>
            <a:blip r:embed="rId3" cstate="print"/>
            <a:stretch>
              <a:fillRect/>
            </a:stretch>
          </a:blipFill>
        </p:spPr>
        <p:txBody>
          <a:bodyPr wrap="square" lIns="0" tIns="0" rIns="0" bIns="0" rtlCol="0"/>
          <a:lstStyle/>
          <a:p>
            <a:endParaRPr sz="1588"/>
          </a:p>
        </p:txBody>
      </p:sp>
      <p:sp>
        <p:nvSpPr>
          <p:cNvPr id="16" name="object 9">
            <a:extLst>
              <a:ext uri="{FF2B5EF4-FFF2-40B4-BE49-F238E27FC236}">
                <a16:creationId xmlns:a16="http://schemas.microsoft.com/office/drawing/2014/main" id="{D1582E8D-D105-2E4B-80F7-787CBE5B376C}"/>
              </a:ext>
            </a:extLst>
          </p:cNvPr>
          <p:cNvSpPr txBox="1"/>
          <p:nvPr/>
        </p:nvSpPr>
        <p:spPr>
          <a:xfrm>
            <a:off x="1681667" y="1684697"/>
            <a:ext cx="2269191" cy="742285"/>
          </a:xfrm>
          <a:prstGeom prst="rect">
            <a:avLst/>
          </a:prstGeom>
        </p:spPr>
        <p:txBody>
          <a:bodyPr vert="horz" wrap="square" lIns="0" tIns="11206" rIns="0" bIns="0" rtlCol="0">
            <a:spAutoFit/>
          </a:bodyPr>
          <a:lstStyle/>
          <a:p>
            <a:pPr marL="11206">
              <a:lnSpc>
                <a:spcPts val="1857"/>
              </a:lnSpc>
              <a:spcBef>
                <a:spcPts val="88"/>
              </a:spcBef>
            </a:pPr>
            <a:r>
              <a:rPr sz="1588" b="1" spc="-88" dirty="0">
                <a:solidFill>
                  <a:srgbClr val="1F355E"/>
                </a:solidFill>
                <a:latin typeface="Raleway SemiBold" panose="020B0503030101060003" pitchFamily="34" charset="77"/>
                <a:cs typeface="Arial"/>
              </a:rPr>
              <a:t>Total </a:t>
            </a:r>
            <a:r>
              <a:rPr sz="1588" b="1" spc="-40" dirty="0">
                <a:solidFill>
                  <a:srgbClr val="1F355E"/>
                </a:solidFill>
                <a:latin typeface="Raleway SemiBold" panose="020B0503030101060003" pitchFamily="34" charset="77"/>
                <a:cs typeface="Arial"/>
              </a:rPr>
              <a:t>Market</a:t>
            </a:r>
            <a:r>
              <a:rPr sz="1588" b="1" spc="-79" dirty="0">
                <a:solidFill>
                  <a:srgbClr val="1F355E"/>
                </a:solidFill>
                <a:latin typeface="Raleway SemiBold" panose="020B0503030101060003" pitchFamily="34" charset="77"/>
                <a:cs typeface="Arial"/>
              </a:rPr>
              <a:t> </a:t>
            </a:r>
            <a:r>
              <a:rPr lang="en-US" sz="1588" b="1" spc="-93" dirty="0">
                <a:solidFill>
                  <a:srgbClr val="1F355E"/>
                </a:solidFill>
                <a:latin typeface="Raleway SemiBold" panose="020B0503030101060003" pitchFamily="34" charset="77"/>
                <a:cs typeface="Arial"/>
              </a:rPr>
              <a:t>Demand</a:t>
            </a:r>
            <a:endParaRPr sz="1588" b="1" dirty="0">
              <a:solidFill>
                <a:srgbClr val="1F355E"/>
              </a:solidFill>
              <a:latin typeface="Raleway SemiBold" panose="020B0503030101060003" pitchFamily="34" charset="77"/>
              <a:cs typeface="Arial"/>
            </a:endParaRPr>
          </a:p>
          <a:p>
            <a:pPr marL="11206">
              <a:lnSpc>
                <a:spcPts val="3763"/>
              </a:lnSpc>
            </a:pPr>
            <a:r>
              <a:rPr sz="3177" spc="-146" dirty="0">
                <a:solidFill>
                  <a:srgbClr val="318BBC"/>
                </a:solidFill>
                <a:latin typeface="Helvetica" pitchFamily="2" charset="0"/>
                <a:cs typeface="Arial"/>
              </a:rPr>
              <a:t>$</a:t>
            </a:r>
            <a:r>
              <a:rPr lang="en-US" sz="3177" spc="-146" dirty="0">
                <a:solidFill>
                  <a:srgbClr val="318BBC"/>
                </a:solidFill>
                <a:latin typeface="Helvetica" pitchFamily="2" charset="0"/>
                <a:cs typeface="Arial"/>
              </a:rPr>
              <a:t>689,634,310</a:t>
            </a:r>
            <a:endParaRPr sz="3177" dirty="0">
              <a:solidFill>
                <a:srgbClr val="318BBC"/>
              </a:solidFill>
              <a:latin typeface="Helvetica" pitchFamily="2" charset="0"/>
              <a:cs typeface="Arial"/>
            </a:endParaRPr>
          </a:p>
        </p:txBody>
      </p:sp>
    </p:spTree>
    <p:extLst>
      <p:ext uri="{BB962C8B-B14F-4D97-AF65-F5344CB8AC3E}">
        <p14:creationId xmlns:p14="http://schemas.microsoft.com/office/powerpoint/2010/main" val="62787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4CF5FD-4552-7D4D-B320-1713B7A0328C}"/>
              </a:ext>
            </a:extLst>
          </p:cNvPr>
          <p:cNvSpPr txBox="1"/>
          <p:nvPr/>
        </p:nvSpPr>
        <p:spPr>
          <a:xfrm>
            <a:off x="414994" y="6223440"/>
            <a:ext cx="6600825" cy="307777"/>
          </a:xfrm>
          <a:prstGeom prst="rect">
            <a:avLst/>
          </a:prstGeom>
          <a:noFill/>
        </p:spPr>
        <p:txBody>
          <a:bodyPr wrap="square" rtlCol="0">
            <a:spAutoFit/>
          </a:bodyPr>
          <a:lstStyle/>
          <a:p>
            <a:r>
              <a:rPr lang="en-US" sz="1400" b="1" dirty="0">
                <a:solidFill>
                  <a:srgbClr val="1F355E"/>
                </a:solidFill>
                <a:latin typeface="Raleway" panose="020B0503030101060003" pitchFamily="34" charset="77"/>
              </a:rPr>
              <a:t>Believe</a:t>
            </a:r>
            <a:r>
              <a:rPr lang="en-US" sz="1400" dirty="0">
                <a:solidFill>
                  <a:srgbClr val="1F355E"/>
                </a:solidFill>
                <a:latin typeface="Raleway" panose="020B0503030101060003" pitchFamily="34" charset="77"/>
              </a:rPr>
              <a:t> in Hopkins County. </a:t>
            </a:r>
            <a:r>
              <a:rPr lang="en-US" sz="1400" b="1" dirty="0">
                <a:solidFill>
                  <a:srgbClr val="1F355E"/>
                </a:solidFill>
                <a:latin typeface="Raleway" panose="020B0503030101060003" pitchFamily="34" charset="77"/>
              </a:rPr>
              <a:t>Belong</a:t>
            </a:r>
            <a:r>
              <a:rPr lang="en-US" sz="1400" dirty="0">
                <a:solidFill>
                  <a:srgbClr val="1F355E"/>
                </a:solidFill>
                <a:latin typeface="Raleway" panose="020B0503030101060003" pitchFamily="34" charset="77"/>
              </a:rPr>
              <a:t> to the Chamber. </a:t>
            </a:r>
          </a:p>
        </p:txBody>
      </p:sp>
      <p:sp>
        <p:nvSpPr>
          <p:cNvPr id="7" name="Title 1">
            <a:extLst>
              <a:ext uri="{FF2B5EF4-FFF2-40B4-BE49-F238E27FC236}">
                <a16:creationId xmlns:a16="http://schemas.microsoft.com/office/drawing/2014/main" id="{0A1A3D71-A569-214E-B6E8-1DF2B92D4DDB}"/>
              </a:ext>
            </a:extLst>
          </p:cNvPr>
          <p:cNvSpPr txBox="1">
            <a:spLocks/>
          </p:cNvSpPr>
          <p:nvPr/>
        </p:nvSpPr>
        <p:spPr>
          <a:xfrm>
            <a:off x="1965812" y="353225"/>
            <a:ext cx="8031776" cy="3529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ctr"/>
            <a:r>
              <a:rPr lang="en-US" sz="1800" dirty="0">
                <a:solidFill>
                  <a:srgbClr val="99999A"/>
                </a:solidFill>
              </a:rPr>
              <a:t>SHINING A SPOTLIGHT ON RETAIL</a:t>
            </a:r>
          </a:p>
        </p:txBody>
      </p:sp>
      <p:sp>
        <p:nvSpPr>
          <p:cNvPr id="8" name="Title 1">
            <a:extLst>
              <a:ext uri="{FF2B5EF4-FFF2-40B4-BE49-F238E27FC236}">
                <a16:creationId xmlns:a16="http://schemas.microsoft.com/office/drawing/2014/main" id="{09FCB3E6-8186-B740-9C4D-63250073609C}"/>
              </a:ext>
            </a:extLst>
          </p:cNvPr>
          <p:cNvSpPr txBox="1">
            <a:spLocks/>
          </p:cNvSpPr>
          <p:nvPr/>
        </p:nvSpPr>
        <p:spPr>
          <a:xfrm>
            <a:off x="1903782" y="639956"/>
            <a:ext cx="8155835" cy="62149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a:solidFill>
                  <a:schemeClr val="tx1"/>
                </a:solidFill>
                <a:latin typeface="Raleway" panose="020B0503030101060003" pitchFamily="34" charset="77"/>
                <a:ea typeface="+mj-ea"/>
                <a:cs typeface="+mj-cs"/>
              </a:defRPr>
            </a:lvl1pPr>
          </a:lstStyle>
          <a:p>
            <a:pPr algn="ctr"/>
            <a:r>
              <a:rPr lang="en-US" b="1" dirty="0">
                <a:solidFill>
                  <a:srgbClr val="1F355E"/>
                </a:solidFill>
                <a:latin typeface="Raleway ExtraBold" panose="020B0503030101060003" pitchFamily="34" charset="77"/>
              </a:rPr>
              <a:t>The Opportunity Gap</a:t>
            </a:r>
          </a:p>
        </p:txBody>
      </p:sp>
      <p:grpSp>
        <p:nvGrpSpPr>
          <p:cNvPr id="9" name="object 2">
            <a:extLst>
              <a:ext uri="{FF2B5EF4-FFF2-40B4-BE49-F238E27FC236}">
                <a16:creationId xmlns:a16="http://schemas.microsoft.com/office/drawing/2014/main" id="{B65721E0-94E8-F547-9648-6F0FFE90A33E}"/>
              </a:ext>
            </a:extLst>
          </p:cNvPr>
          <p:cNvGrpSpPr/>
          <p:nvPr/>
        </p:nvGrpSpPr>
        <p:grpSpPr>
          <a:xfrm>
            <a:off x="6629400" y="1618945"/>
            <a:ext cx="4449156" cy="4276244"/>
            <a:chOff x="3968496" y="1395984"/>
            <a:chExt cx="6039017" cy="5804318"/>
          </a:xfrm>
        </p:grpSpPr>
        <p:sp>
          <p:nvSpPr>
            <p:cNvPr id="10" name="object 3">
              <a:extLst>
                <a:ext uri="{FF2B5EF4-FFF2-40B4-BE49-F238E27FC236}">
                  <a16:creationId xmlns:a16="http://schemas.microsoft.com/office/drawing/2014/main" id="{9D3B1E7B-50C2-D444-91A1-A2CD491E83E5}"/>
                </a:ext>
              </a:extLst>
            </p:cNvPr>
            <p:cNvSpPr/>
            <p:nvPr/>
          </p:nvSpPr>
          <p:spPr>
            <a:xfrm>
              <a:off x="4945928" y="2823247"/>
              <a:ext cx="5061585" cy="4377055"/>
            </a:xfrm>
            <a:custGeom>
              <a:avLst/>
              <a:gdLst/>
              <a:ahLst/>
              <a:cxnLst/>
              <a:rect l="l" t="t" r="r" b="b"/>
              <a:pathLst>
                <a:path w="5061584" h="4377055">
                  <a:moveTo>
                    <a:pt x="5061204" y="0"/>
                  </a:moveTo>
                  <a:lnTo>
                    <a:pt x="0" y="0"/>
                  </a:lnTo>
                  <a:lnTo>
                    <a:pt x="0" y="4376928"/>
                  </a:lnTo>
                  <a:lnTo>
                    <a:pt x="5061204" y="4376928"/>
                  </a:lnTo>
                  <a:lnTo>
                    <a:pt x="5061204" y="0"/>
                  </a:lnTo>
                  <a:close/>
                </a:path>
              </a:pathLst>
            </a:custGeom>
            <a:solidFill>
              <a:srgbClr val="318BBC"/>
            </a:solidFill>
          </p:spPr>
          <p:txBody>
            <a:bodyPr wrap="square" lIns="0" tIns="0" rIns="0" bIns="0" rtlCol="0"/>
            <a:lstStyle/>
            <a:p>
              <a:endParaRPr sz="1588"/>
            </a:p>
          </p:txBody>
        </p:sp>
        <p:sp>
          <p:nvSpPr>
            <p:cNvPr id="11" name="object 4">
              <a:extLst>
                <a:ext uri="{FF2B5EF4-FFF2-40B4-BE49-F238E27FC236}">
                  <a16:creationId xmlns:a16="http://schemas.microsoft.com/office/drawing/2014/main" id="{CDBC5825-29C8-6349-B4AF-9F14AC49E1DB}"/>
                </a:ext>
              </a:extLst>
            </p:cNvPr>
            <p:cNvSpPr/>
            <p:nvPr/>
          </p:nvSpPr>
          <p:spPr>
            <a:xfrm>
              <a:off x="3968496" y="1395984"/>
              <a:ext cx="5553443" cy="5323331"/>
            </a:xfrm>
            <a:prstGeom prst="rect">
              <a:avLst/>
            </a:prstGeom>
            <a:blipFill>
              <a:blip r:embed="rId3" cstate="print"/>
              <a:stretch>
                <a:fillRect/>
              </a:stretch>
            </a:blipFill>
          </p:spPr>
          <p:txBody>
            <a:bodyPr wrap="square" lIns="0" tIns="0" rIns="0" bIns="0" rtlCol="0"/>
            <a:lstStyle/>
            <a:p>
              <a:endParaRPr sz="1588" dirty="0"/>
            </a:p>
          </p:txBody>
        </p:sp>
      </p:grpSp>
      <p:sp>
        <p:nvSpPr>
          <p:cNvPr id="13" name="object 8">
            <a:extLst>
              <a:ext uri="{FF2B5EF4-FFF2-40B4-BE49-F238E27FC236}">
                <a16:creationId xmlns:a16="http://schemas.microsoft.com/office/drawing/2014/main" id="{29A468A6-B08D-EA48-AC72-039D25B708C6}"/>
              </a:ext>
            </a:extLst>
          </p:cNvPr>
          <p:cNvSpPr/>
          <p:nvPr/>
        </p:nvSpPr>
        <p:spPr>
          <a:xfrm>
            <a:off x="1681666" y="4396345"/>
            <a:ext cx="1968839" cy="1599635"/>
          </a:xfrm>
          <a:prstGeom prst="rect">
            <a:avLst/>
          </a:prstGeom>
          <a:blipFill>
            <a:blip r:embed="rId4" cstate="print"/>
            <a:stretch>
              <a:fillRect/>
            </a:stretch>
          </a:blipFill>
        </p:spPr>
        <p:txBody>
          <a:bodyPr wrap="square" lIns="0" tIns="0" rIns="0" bIns="0" rtlCol="0"/>
          <a:lstStyle/>
          <a:p>
            <a:endParaRPr sz="1588"/>
          </a:p>
        </p:txBody>
      </p:sp>
      <p:sp>
        <p:nvSpPr>
          <p:cNvPr id="14" name="object 6">
            <a:extLst>
              <a:ext uri="{FF2B5EF4-FFF2-40B4-BE49-F238E27FC236}">
                <a16:creationId xmlns:a16="http://schemas.microsoft.com/office/drawing/2014/main" id="{D01C46F9-F6F5-6040-BF99-24D7E8450FE1}"/>
              </a:ext>
            </a:extLst>
          </p:cNvPr>
          <p:cNvSpPr txBox="1"/>
          <p:nvPr/>
        </p:nvSpPr>
        <p:spPr>
          <a:xfrm>
            <a:off x="1681666" y="2342795"/>
            <a:ext cx="4086044" cy="1930581"/>
          </a:xfrm>
          <a:prstGeom prst="rect">
            <a:avLst/>
          </a:prstGeom>
        </p:spPr>
        <p:txBody>
          <a:bodyPr vert="horz" wrap="square" lIns="0" tIns="29135" rIns="0" bIns="0" rtlCol="0">
            <a:spAutoFit/>
          </a:bodyPr>
          <a:lstStyle/>
          <a:p>
            <a:pPr marL="52670" marR="4483">
              <a:lnSpc>
                <a:spcPct val="150000"/>
              </a:lnSpc>
              <a:spcBef>
                <a:spcPts val="2016"/>
              </a:spcBef>
            </a:pPr>
            <a:r>
              <a:rPr lang="en-US" sz="1400" spc="-71" dirty="0">
                <a:solidFill>
                  <a:schemeClr val="tx1">
                    <a:lumMod val="75000"/>
                    <a:lumOff val="25000"/>
                  </a:schemeClr>
                </a:solidFill>
                <a:latin typeface="Raleway" panose="020B0503030101060003" pitchFamily="34" charset="77"/>
                <a:cs typeface="Arial"/>
              </a:rPr>
              <a:t>This </a:t>
            </a:r>
            <a:r>
              <a:rPr lang="en-US" sz="1400" spc="-66" dirty="0">
                <a:solidFill>
                  <a:schemeClr val="tx1">
                    <a:lumMod val="75000"/>
                    <a:lumOff val="25000"/>
                  </a:schemeClr>
                </a:solidFill>
                <a:latin typeface="Raleway" panose="020B0503030101060003" pitchFamily="34" charset="77"/>
                <a:cs typeface="Arial"/>
              </a:rPr>
              <a:t>means </a:t>
            </a:r>
            <a:r>
              <a:rPr lang="en-US" sz="1400" spc="-35" dirty="0">
                <a:solidFill>
                  <a:schemeClr val="tx1">
                    <a:lumMod val="75000"/>
                    <a:lumOff val="25000"/>
                  </a:schemeClr>
                </a:solidFill>
                <a:latin typeface="Raleway" panose="020B0503030101060003" pitchFamily="34" charset="77"/>
                <a:cs typeface="Arial"/>
              </a:rPr>
              <a:t>more people </a:t>
            </a:r>
            <a:r>
              <a:rPr lang="en-US" sz="1400" spc="-57" dirty="0">
                <a:solidFill>
                  <a:schemeClr val="tx1">
                    <a:lumMod val="75000"/>
                    <a:lumOff val="25000"/>
                  </a:schemeClr>
                </a:solidFill>
                <a:latin typeface="Raleway" panose="020B0503030101060003" pitchFamily="34" charset="77"/>
                <a:cs typeface="Arial"/>
              </a:rPr>
              <a:t>purchase </a:t>
            </a:r>
            <a:r>
              <a:rPr lang="en-US" sz="1400" spc="-31" dirty="0">
                <a:solidFill>
                  <a:schemeClr val="tx1">
                    <a:lumMod val="75000"/>
                    <a:lumOff val="25000"/>
                  </a:schemeClr>
                </a:solidFill>
                <a:latin typeface="Raleway" panose="020B0503030101060003" pitchFamily="34" charset="77"/>
                <a:cs typeface="Arial"/>
              </a:rPr>
              <a:t>items  outside </a:t>
            </a:r>
            <a:r>
              <a:rPr lang="en-US" sz="1400" spc="-4" dirty="0">
                <a:solidFill>
                  <a:schemeClr val="tx1">
                    <a:lumMod val="75000"/>
                    <a:lumOff val="25000"/>
                  </a:schemeClr>
                </a:solidFill>
                <a:latin typeface="Raleway" panose="020B0503030101060003" pitchFamily="34" charset="77"/>
                <a:cs typeface="Arial"/>
              </a:rPr>
              <a:t>of </a:t>
            </a:r>
            <a:r>
              <a:rPr lang="en-US" sz="1400" spc="-9" dirty="0">
                <a:solidFill>
                  <a:schemeClr val="tx1">
                    <a:lumMod val="75000"/>
                    <a:lumOff val="25000"/>
                  </a:schemeClr>
                </a:solidFill>
                <a:latin typeface="Raleway" panose="020B0503030101060003" pitchFamily="34" charset="77"/>
                <a:cs typeface="Arial"/>
              </a:rPr>
              <a:t>the </a:t>
            </a:r>
            <a:r>
              <a:rPr lang="en-US" sz="1400" spc="-26" dirty="0">
                <a:solidFill>
                  <a:schemeClr val="tx1">
                    <a:lumMod val="75000"/>
                    <a:lumOff val="25000"/>
                  </a:schemeClr>
                </a:solidFill>
                <a:latin typeface="Raleway" panose="020B0503030101060003" pitchFamily="34" charset="77"/>
                <a:cs typeface="Arial"/>
              </a:rPr>
              <a:t>defined trade </a:t>
            </a:r>
            <a:r>
              <a:rPr lang="en-US" sz="1400" spc="-57" dirty="0">
                <a:solidFill>
                  <a:schemeClr val="tx1">
                    <a:lumMod val="75000"/>
                    <a:lumOff val="25000"/>
                  </a:schemeClr>
                </a:solidFill>
                <a:latin typeface="Raleway" panose="020B0503030101060003" pitchFamily="34" charset="77"/>
                <a:cs typeface="Arial"/>
              </a:rPr>
              <a:t>area </a:t>
            </a:r>
            <a:r>
              <a:rPr lang="en-US" sz="1400" spc="-22" dirty="0">
                <a:solidFill>
                  <a:schemeClr val="tx1">
                    <a:lumMod val="75000"/>
                    <a:lumOff val="25000"/>
                  </a:schemeClr>
                </a:solidFill>
                <a:latin typeface="Raleway" panose="020B0503030101060003" pitchFamily="34" charset="77"/>
                <a:cs typeface="Arial"/>
              </a:rPr>
              <a:t>than </a:t>
            </a:r>
            <a:r>
              <a:rPr lang="en-US" sz="1400" spc="-13" dirty="0">
                <a:solidFill>
                  <a:schemeClr val="tx1">
                    <a:lumMod val="75000"/>
                    <a:lumOff val="25000"/>
                  </a:schemeClr>
                </a:solidFill>
                <a:latin typeface="Raleway" panose="020B0503030101060003" pitchFamily="34" charset="77"/>
                <a:cs typeface="Arial"/>
              </a:rPr>
              <a:t>in </a:t>
            </a:r>
            <a:r>
              <a:rPr lang="en-US" sz="1400" spc="-9" dirty="0">
                <a:solidFill>
                  <a:schemeClr val="tx1">
                    <a:lumMod val="75000"/>
                    <a:lumOff val="25000"/>
                  </a:schemeClr>
                </a:solidFill>
                <a:latin typeface="Raleway" panose="020B0503030101060003" pitchFamily="34" charset="77"/>
                <a:cs typeface="Arial"/>
              </a:rPr>
              <a:t>the  </a:t>
            </a:r>
            <a:r>
              <a:rPr lang="en-US" sz="1400" spc="-26" dirty="0">
                <a:solidFill>
                  <a:schemeClr val="tx1">
                    <a:lumMod val="75000"/>
                    <a:lumOff val="25000"/>
                  </a:schemeClr>
                </a:solidFill>
                <a:latin typeface="Raleway" panose="020B0503030101060003" pitchFamily="34" charset="77"/>
                <a:cs typeface="Arial"/>
              </a:rPr>
              <a:t>defined trade </a:t>
            </a:r>
            <a:r>
              <a:rPr lang="en-US" sz="1400" spc="-57" dirty="0">
                <a:solidFill>
                  <a:schemeClr val="tx1">
                    <a:lumMod val="75000"/>
                    <a:lumOff val="25000"/>
                  </a:schemeClr>
                </a:solidFill>
                <a:latin typeface="Raleway" panose="020B0503030101060003" pitchFamily="34" charset="77"/>
                <a:cs typeface="Arial"/>
              </a:rPr>
              <a:t>area </a:t>
            </a:r>
            <a:r>
              <a:rPr lang="en-US" sz="1400" spc="-4" dirty="0">
                <a:solidFill>
                  <a:schemeClr val="tx1">
                    <a:lumMod val="75000"/>
                    <a:lumOff val="25000"/>
                  </a:schemeClr>
                </a:solidFill>
                <a:latin typeface="Raleway" panose="020B0503030101060003" pitchFamily="34" charset="77"/>
                <a:cs typeface="Arial"/>
              </a:rPr>
              <a:t>for their </a:t>
            </a:r>
            <a:r>
              <a:rPr lang="en-US" sz="1400" spc="-49" dirty="0">
                <a:solidFill>
                  <a:schemeClr val="tx1">
                    <a:lumMod val="75000"/>
                    <a:lumOff val="25000"/>
                  </a:schemeClr>
                </a:solidFill>
                <a:latin typeface="Raleway" panose="020B0503030101060003" pitchFamily="34" charset="77"/>
                <a:cs typeface="Arial"/>
              </a:rPr>
              <a:t>consumer </a:t>
            </a:r>
            <a:r>
              <a:rPr lang="en-US" sz="1400" spc="-62" dirty="0">
                <a:solidFill>
                  <a:schemeClr val="tx1">
                    <a:lumMod val="75000"/>
                    <a:lumOff val="25000"/>
                  </a:schemeClr>
                </a:solidFill>
                <a:latin typeface="Raleway" panose="020B0503030101060003" pitchFamily="34" charset="77"/>
                <a:cs typeface="Arial"/>
              </a:rPr>
              <a:t>goods  </a:t>
            </a:r>
            <a:r>
              <a:rPr lang="en-US" sz="1400" spc="-49" dirty="0">
                <a:solidFill>
                  <a:schemeClr val="tx1">
                    <a:lumMod val="75000"/>
                    <a:lumOff val="25000"/>
                  </a:schemeClr>
                </a:solidFill>
                <a:latin typeface="Raleway" panose="020B0503030101060003" pitchFamily="34" charset="77"/>
                <a:cs typeface="Arial"/>
              </a:rPr>
              <a:t>and </a:t>
            </a:r>
            <a:r>
              <a:rPr lang="en-US" sz="1400" spc="-57" dirty="0">
                <a:solidFill>
                  <a:schemeClr val="tx1">
                    <a:lumMod val="75000"/>
                    <a:lumOff val="25000"/>
                  </a:schemeClr>
                </a:solidFill>
                <a:latin typeface="Raleway" panose="020B0503030101060003" pitchFamily="34" charset="77"/>
                <a:cs typeface="Arial"/>
              </a:rPr>
              <a:t>services. Dark </a:t>
            </a:r>
            <a:r>
              <a:rPr lang="en-US" sz="1400" spc="-66" dirty="0">
                <a:solidFill>
                  <a:schemeClr val="tx1">
                    <a:lumMod val="75000"/>
                    <a:lumOff val="25000"/>
                  </a:schemeClr>
                </a:solidFill>
                <a:latin typeface="Raleway" panose="020B0503030101060003" pitchFamily="34" charset="77"/>
                <a:cs typeface="Arial"/>
              </a:rPr>
              <a:t>gray shows </a:t>
            </a:r>
            <a:r>
              <a:rPr lang="en-US" sz="1400" spc="-40" dirty="0">
                <a:solidFill>
                  <a:schemeClr val="tx1">
                    <a:lumMod val="75000"/>
                    <a:lumOff val="25000"/>
                  </a:schemeClr>
                </a:solidFill>
                <a:latin typeface="Raleway" panose="020B0503030101060003" pitchFamily="34" charset="77"/>
                <a:cs typeface="Arial"/>
              </a:rPr>
              <a:t>block </a:t>
            </a:r>
            <a:r>
              <a:rPr lang="en-US" sz="1400" spc="-53" dirty="0">
                <a:solidFill>
                  <a:schemeClr val="tx1">
                    <a:lumMod val="75000"/>
                    <a:lumOff val="25000"/>
                  </a:schemeClr>
                </a:solidFill>
                <a:latin typeface="Raleway" panose="020B0503030101060003" pitchFamily="34" charset="77"/>
                <a:cs typeface="Arial"/>
              </a:rPr>
              <a:t>groups </a:t>
            </a:r>
            <a:r>
              <a:rPr lang="en-US" sz="1400" spc="-4" dirty="0">
                <a:solidFill>
                  <a:schemeClr val="tx1">
                    <a:lumMod val="75000"/>
                    <a:lumOff val="25000"/>
                  </a:schemeClr>
                </a:solidFill>
                <a:latin typeface="Raleway" panose="020B0503030101060003" pitchFamily="34" charset="77"/>
                <a:cs typeface="Arial"/>
              </a:rPr>
              <a:t>of </a:t>
            </a:r>
            <a:r>
              <a:rPr lang="en-US" sz="1400" spc="-18" dirty="0">
                <a:solidFill>
                  <a:schemeClr val="tx1">
                    <a:lumMod val="75000"/>
                    <a:lumOff val="25000"/>
                  </a:schemeClr>
                </a:solidFill>
                <a:latin typeface="Raleway" panose="020B0503030101060003" pitchFamily="34" charset="77"/>
                <a:cs typeface="Arial"/>
              </a:rPr>
              <a:t>retail </a:t>
            </a:r>
            <a:r>
              <a:rPr lang="en-US" sz="1400" spc="-62" dirty="0">
                <a:solidFill>
                  <a:schemeClr val="tx1">
                    <a:lumMod val="75000"/>
                    <a:lumOff val="25000"/>
                  </a:schemeClr>
                </a:solidFill>
                <a:latin typeface="Raleway" panose="020B0503030101060003" pitchFamily="34" charset="77"/>
                <a:cs typeface="Arial"/>
              </a:rPr>
              <a:t>synergy  </a:t>
            </a:r>
            <a:r>
              <a:rPr lang="en-US" sz="1400" spc="-35" dirty="0">
                <a:solidFill>
                  <a:schemeClr val="tx1">
                    <a:lumMod val="75000"/>
                    <a:lumOff val="25000"/>
                  </a:schemeClr>
                </a:solidFill>
                <a:latin typeface="Raleway" panose="020B0503030101060003" pitchFamily="34" charset="77"/>
                <a:cs typeface="Arial"/>
              </a:rPr>
              <a:t>capturing those dollars. </a:t>
            </a:r>
            <a:r>
              <a:rPr lang="en-US" sz="1400" spc="-71" dirty="0">
                <a:solidFill>
                  <a:schemeClr val="tx1">
                    <a:lumMod val="75000"/>
                    <a:lumOff val="25000"/>
                  </a:schemeClr>
                </a:solidFill>
                <a:latin typeface="Raleway" panose="020B0503030101060003" pitchFamily="34" charset="77"/>
                <a:cs typeface="Arial"/>
              </a:rPr>
              <a:t>This </a:t>
            </a:r>
            <a:r>
              <a:rPr lang="en-US" sz="1400" spc="-57" dirty="0">
                <a:solidFill>
                  <a:schemeClr val="tx1">
                    <a:lumMod val="75000"/>
                    <a:lumOff val="25000"/>
                  </a:schemeClr>
                </a:solidFill>
                <a:latin typeface="Raleway" panose="020B0503030101060003" pitchFamily="34" charset="77"/>
                <a:cs typeface="Arial"/>
              </a:rPr>
              <a:t>is </a:t>
            </a:r>
            <a:r>
              <a:rPr lang="en-US" sz="1400" spc="-35" dirty="0">
                <a:solidFill>
                  <a:schemeClr val="tx1">
                    <a:lumMod val="75000"/>
                    <a:lumOff val="25000"/>
                  </a:schemeClr>
                </a:solidFill>
                <a:latin typeface="Raleway" panose="020B0503030101060003" pitchFamily="34" charset="77"/>
                <a:cs typeface="Arial"/>
              </a:rPr>
              <a:t>where </a:t>
            </a:r>
            <a:r>
              <a:rPr lang="en-US" sz="1400" spc="-18" dirty="0">
                <a:solidFill>
                  <a:schemeClr val="tx1">
                    <a:lumMod val="75000"/>
                    <a:lumOff val="25000"/>
                  </a:schemeClr>
                </a:solidFill>
                <a:latin typeface="Raleway" panose="020B0503030101060003" pitchFamily="34" charset="77"/>
                <a:cs typeface="Arial"/>
              </a:rPr>
              <a:t>our</a:t>
            </a:r>
            <a:r>
              <a:rPr lang="en-US" sz="1400" spc="-168" dirty="0">
                <a:solidFill>
                  <a:schemeClr val="tx1">
                    <a:lumMod val="75000"/>
                    <a:lumOff val="25000"/>
                  </a:schemeClr>
                </a:solidFill>
                <a:latin typeface="Raleway" panose="020B0503030101060003" pitchFamily="34" charset="77"/>
                <a:cs typeface="Arial"/>
              </a:rPr>
              <a:t> </a:t>
            </a:r>
            <a:r>
              <a:rPr lang="en-US" sz="1400" spc="-53" dirty="0">
                <a:solidFill>
                  <a:schemeClr val="tx1">
                    <a:lumMod val="75000"/>
                    <a:lumOff val="25000"/>
                  </a:schemeClr>
                </a:solidFill>
                <a:latin typeface="Raleway" panose="020B0503030101060003" pitchFamily="34" charset="77"/>
                <a:cs typeface="Arial"/>
              </a:rPr>
              <a:t>focus  </a:t>
            </a:r>
            <a:r>
              <a:rPr lang="en-US" sz="1400" dirty="0">
                <a:solidFill>
                  <a:schemeClr val="tx1">
                    <a:lumMod val="75000"/>
                    <a:lumOff val="25000"/>
                  </a:schemeClr>
                </a:solidFill>
                <a:latin typeface="Raleway" panose="020B0503030101060003" pitchFamily="34" charset="77"/>
                <a:cs typeface="Arial"/>
              </a:rPr>
              <a:t>will</a:t>
            </a:r>
            <a:r>
              <a:rPr lang="en-US" sz="1400" spc="-49" dirty="0">
                <a:solidFill>
                  <a:schemeClr val="tx1">
                    <a:lumMod val="75000"/>
                    <a:lumOff val="25000"/>
                  </a:schemeClr>
                </a:solidFill>
                <a:latin typeface="Raleway" panose="020B0503030101060003" pitchFamily="34" charset="77"/>
                <a:cs typeface="Arial"/>
              </a:rPr>
              <a:t> be</a:t>
            </a:r>
            <a:r>
              <a:rPr lang="en-US" sz="1400" spc="-62" dirty="0">
                <a:solidFill>
                  <a:schemeClr val="tx1">
                    <a:lumMod val="75000"/>
                    <a:lumOff val="25000"/>
                  </a:schemeClr>
                </a:solidFill>
                <a:latin typeface="Raleway" panose="020B0503030101060003" pitchFamily="34" charset="77"/>
                <a:cs typeface="Arial"/>
              </a:rPr>
              <a:t> </a:t>
            </a:r>
            <a:r>
              <a:rPr lang="en-US" sz="1400" spc="9" dirty="0">
                <a:solidFill>
                  <a:schemeClr val="tx1">
                    <a:lumMod val="75000"/>
                    <a:lumOff val="25000"/>
                  </a:schemeClr>
                </a:solidFill>
                <a:latin typeface="Raleway" panose="020B0503030101060003" pitchFamily="34" charset="77"/>
                <a:cs typeface="Arial"/>
              </a:rPr>
              <a:t>to</a:t>
            </a:r>
            <a:r>
              <a:rPr lang="en-US" sz="1400" spc="-66" dirty="0">
                <a:solidFill>
                  <a:schemeClr val="tx1">
                    <a:lumMod val="75000"/>
                    <a:lumOff val="25000"/>
                  </a:schemeClr>
                </a:solidFill>
                <a:latin typeface="Raleway" panose="020B0503030101060003" pitchFamily="34" charset="77"/>
                <a:cs typeface="Arial"/>
              </a:rPr>
              <a:t> </a:t>
            </a:r>
            <a:r>
              <a:rPr lang="en-US" sz="1400" spc="-53" dirty="0">
                <a:solidFill>
                  <a:schemeClr val="tx1">
                    <a:lumMod val="75000"/>
                    <a:lumOff val="25000"/>
                  </a:schemeClr>
                </a:solidFill>
                <a:latin typeface="Raleway" panose="020B0503030101060003" pitchFamily="34" charset="77"/>
                <a:cs typeface="Arial"/>
              </a:rPr>
              <a:t>place</a:t>
            </a:r>
            <a:r>
              <a:rPr lang="en-US" sz="1400" spc="-62" dirty="0">
                <a:solidFill>
                  <a:schemeClr val="tx1">
                    <a:lumMod val="75000"/>
                    <a:lumOff val="25000"/>
                  </a:schemeClr>
                </a:solidFill>
                <a:latin typeface="Raleway" panose="020B0503030101060003" pitchFamily="34" charset="77"/>
                <a:cs typeface="Arial"/>
              </a:rPr>
              <a:t> </a:t>
            </a:r>
            <a:r>
              <a:rPr lang="en-US" sz="1400" spc="-35" dirty="0">
                <a:solidFill>
                  <a:schemeClr val="tx1">
                    <a:lumMod val="75000"/>
                    <a:lumOff val="25000"/>
                  </a:schemeClr>
                </a:solidFill>
                <a:latin typeface="Raleway" panose="020B0503030101060003" pitchFamily="34" charset="77"/>
                <a:cs typeface="Arial"/>
              </a:rPr>
              <a:t>new</a:t>
            </a:r>
            <a:r>
              <a:rPr lang="en-US" sz="1400" spc="-62" dirty="0">
                <a:solidFill>
                  <a:schemeClr val="tx1">
                    <a:lumMod val="75000"/>
                    <a:lumOff val="25000"/>
                  </a:schemeClr>
                </a:solidFill>
                <a:latin typeface="Raleway" panose="020B0503030101060003" pitchFamily="34" charset="77"/>
                <a:cs typeface="Arial"/>
              </a:rPr>
              <a:t> </a:t>
            </a:r>
            <a:r>
              <a:rPr lang="en-US" sz="1400" spc="-31" dirty="0">
                <a:solidFill>
                  <a:schemeClr val="tx1">
                    <a:lumMod val="75000"/>
                    <a:lumOff val="25000"/>
                  </a:schemeClr>
                </a:solidFill>
                <a:latin typeface="Raleway" panose="020B0503030101060003" pitchFamily="34" charset="77"/>
                <a:cs typeface="Arial"/>
              </a:rPr>
              <a:t>retailers</a:t>
            </a:r>
            <a:r>
              <a:rPr lang="en-US" sz="1400" spc="-75" dirty="0">
                <a:solidFill>
                  <a:schemeClr val="tx1">
                    <a:lumMod val="75000"/>
                    <a:lumOff val="25000"/>
                  </a:schemeClr>
                </a:solidFill>
                <a:latin typeface="Raleway" panose="020B0503030101060003" pitchFamily="34" charset="77"/>
                <a:cs typeface="Arial"/>
              </a:rPr>
              <a:t> </a:t>
            </a:r>
            <a:r>
              <a:rPr lang="en-US" sz="1400" spc="-49" dirty="0">
                <a:solidFill>
                  <a:schemeClr val="tx1">
                    <a:lumMod val="75000"/>
                    <a:lumOff val="25000"/>
                  </a:schemeClr>
                </a:solidFill>
                <a:latin typeface="Raleway" panose="020B0503030101060003" pitchFamily="34" charset="77"/>
                <a:cs typeface="Arial"/>
              </a:rPr>
              <a:t>and</a:t>
            </a:r>
            <a:r>
              <a:rPr lang="en-US" sz="1400" spc="-75" dirty="0">
                <a:solidFill>
                  <a:schemeClr val="tx1">
                    <a:lumMod val="75000"/>
                    <a:lumOff val="25000"/>
                  </a:schemeClr>
                </a:solidFill>
                <a:latin typeface="Raleway" panose="020B0503030101060003" pitchFamily="34" charset="77"/>
                <a:cs typeface="Arial"/>
              </a:rPr>
              <a:t> </a:t>
            </a:r>
            <a:r>
              <a:rPr lang="en-US" sz="1400" spc="-40" dirty="0">
                <a:solidFill>
                  <a:schemeClr val="tx1">
                    <a:lumMod val="75000"/>
                    <a:lumOff val="25000"/>
                  </a:schemeClr>
                </a:solidFill>
                <a:latin typeface="Raleway" panose="020B0503030101060003" pitchFamily="34" charset="77"/>
                <a:cs typeface="Arial"/>
              </a:rPr>
              <a:t>restaurants.</a:t>
            </a:r>
            <a:endParaRPr lang="en-US" sz="1400" dirty="0">
              <a:solidFill>
                <a:schemeClr val="tx1">
                  <a:lumMod val="75000"/>
                  <a:lumOff val="25000"/>
                </a:schemeClr>
              </a:solidFill>
              <a:latin typeface="Raleway" panose="020B0503030101060003" pitchFamily="34" charset="77"/>
              <a:cs typeface="Arial"/>
            </a:endParaRPr>
          </a:p>
        </p:txBody>
      </p:sp>
      <p:sp>
        <p:nvSpPr>
          <p:cNvPr id="15" name="object 9">
            <a:extLst>
              <a:ext uri="{FF2B5EF4-FFF2-40B4-BE49-F238E27FC236}">
                <a16:creationId xmlns:a16="http://schemas.microsoft.com/office/drawing/2014/main" id="{D20EEAED-27BB-9D41-834D-9E128275F10D}"/>
              </a:ext>
            </a:extLst>
          </p:cNvPr>
          <p:cNvSpPr txBox="1"/>
          <p:nvPr/>
        </p:nvSpPr>
        <p:spPr>
          <a:xfrm>
            <a:off x="1681667" y="1547537"/>
            <a:ext cx="2269191" cy="742285"/>
          </a:xfrm>
          <a:prstGeom prst="rect">
            <a:avLst/>
          </a:prstGeom>
        </p:spPr>
        <p:txBody>
          <a:bodyPr vert="horz" wrap="square" lIns="0" tIns="11206" rIns="0" bIns="0" rtlCol="0">
            <a:spAutoFit/>
          </a:bodyPr>
          <a:lstStyle/>
          <a:p>
            <a:pPr marL="11206">
              <a:lnSpc>
                <a:spcPts val="1857"/>
              </a:lnSpc>
              <a:spcBef>
                <a:spcPts val="88"/>
              </a:spcBef>
            </a:pPr>
            <a:r>
              <a:rPr sz="1588" b="1" spc="-88" dirty="0">
                <a:solidFill>
                  <a:srgbClr val="1F355E"/>
                </a:solidFill>
                <a:latin typeface="Raleway SemiBold" panose="020B0503030101060003" pitchFamily="34" charset="77"/>
                <a:cs typeface="Arial"/>
              </a:rPr>
              <a:t>Total </a:t>
            </a:r>
            <a:r>
              <a:rPr sz="1588" b="1" spc="-40" dirty="0">
                <a:solidFill>
                  <a:srgbClr val="1F355E"/>
                </a:solidFill>
                <a:latin typeface="Raleway SemiBold" panose="020B0503030101060003" pitchFamily="34" charset="77"/>
                <a:cs typeface="Arial"/>
              </a:rPr>
              <a:t>Market</a:t>
            </a:r>
            <a:r>
              <a:rPr sz="1588" b="1" spc="-79" dirty="0">
                <a:solidFill>
                  <a:srgbClr val="1F355E"/>
                </a:solidFill>
                <a:latin typeface="Raleway SemiBold" panose="020B0503030101060003" pitchFamily="34" charset="77"/>
                <a:cs typeface="Arial"/>
              </a:rPr>
              <a:t> </a:t>
            </a:r>
            <a:r>
              <a:rPr lang="en-US" sz="1588" b="1" spc="-93" dirty="0">
                <a:solidFill>
                  <a:srgbClr val="1F355E"/>
                </a:solidFill>
                <a:latin typeface="Raleway SemiBold" panose="020B0503030101060003" pitchFamily="34" charset="77"/>
                <a:cs typeface="Arial"/>
              </a:rPr>
              <a:t>Leakage of</a:t>
            </a:r>
            <a:endParaRPr sz="1588" b="1" dirty="0">
              <a:solidFill>
                <a:srgbClr val="1F355E"/>
              </a:solidFill>
              <a:latin typeface="Raleway SemiBold" panose="020B0503030101060003" pitchFamily="34" charset="77"/>
              <a:cs typeface="Arial"/>
            </a:endParaRPr>
          </a:p>
          <a:p>
            <a:pPr marL="11206">
              <a:lnSpc>
                <a:spcPts val="3763"/>
              </a:lnSpc>
            </a:pPr>
            <a:r>
              <a:rPr sz="3177" spc="-146" dirty="0">
                <a:solidFill>
                  <a:srgbClr val="318BBC"/>
                </a:solidFill>
                <a:latin typeface="Helvetica" pitchFamily="2" charset="0"/>
                <a:cs typeface="Arial"/>
              </a:rPr>
              <a:t>$</a:t>
            </a:r>
            <a:r>
              <a:rPr lang="en-US" sz="3177" spc="-146" dirty="0">
                <a:solidFill>
                  <a:srgbClr val="318BBC"/>
                </a:solidFill>
                <a:latin typeface="Helvetica" pitchFamily="2" charset="0"/>
                <a:cs typeface="Arial"/>
              </a:rPr>
              <a:t>270,297,508</a:t>
            </a:r>
            <a:endParaRPr sz="3177" dirty="0">
              <a:solidFill>
                <a:srgbClr val="318BBC"/>
              </a:solidFill>
              <a:latin typeface="Helvetica" pitchFamily="2" charset="0"/>
              <a:cs typeface="Arial"/>
            </a:endParaRPr>
          </a:p>
        </p:txBody>
      </p:sp>
    </p:spTree>
    <p:extLst>
      <p:ext uri="{BB962C8B-B14F-4D97-AF65-F5344CB8AC3E}">
        <p14:creationId xmlns:p14="http://schemas.microsoft.com/office/powerpoint/2010/main" val="354109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4407</TotalTime>
  <Words>723</Words>
  <Application>Microsoft Macintosh PowerPoint</Application>
  <PresentationFormat>Widescreen</PresentationFormat>
  <Paragraphs>92</Paragraphs>
  <Slides>15</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Helvetica</vt:lpstr>
      <vt:lpstr>Raleway</vt:lpstr>
      <vt:lpstr>Raleway ExtraBold</vt:lpstr>
      <vt:lpstr>Raleway Light</vt:lpstr>
      <vt:lpstr>Raleway Medium</vt:lpstr>
      <vt:lpstr>Raleway SemiBold</vt:lpstr>
      <vt:lpstr>Times New Roman</vt:lpstr>
      <vt:lpstr>Office Theme</vt:lpstr>
      <vt:lpstr>PowerPoint Presentation</vt:lpstr>
      <vt:lpstr>PowerPoint Presentation</vt:lpstr>
      <vt:lpstr>Imagine…</vt:lpstr>
      <vt:lpstr>PowerPoint Presentation</vt:lpstr>
      <vt:lpstr>OUR VISION</vt:lpstr>
      <vt:lpstr>Retain,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Join?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Eddie Beeny</dc:creator>
  <cp:lastModifiedBy>Microsoft Office User</cp:lastModifiedBy>
  <cp:revision>65</cp:revision>
  <dcterms:created xsi:type="dcterms:W3CDTF">2021-02-03T23:18:46Z</dcterms:created>
  <dcterms:modified xsi:type="dcterms:W3CDTF">2021-03-09T03:47:14Z</dcterms:modified>
</cp:coreProperties>
</file>